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4" r:id="rId2"/>
    <p:sldId id="295" r:id="rId3"/>
    <p:sldId id="296" r:id="rId4"/>
    <p:sldId id="297" r:id="rId5"/>
    <p:sldId id="305" r:id="rId6"/>
    <p:sldId id="298" r:id="rId7"/>
    <p:sldId id="300" r:id="rId8"/>
    <p:sldId id="301" r:id="rId9"/>
    <p:sldId id="280" r:id="rId10"/>
    <p:sldId id="281" r:id="rId11"/>
    <p:sldId id="282" r:id="rId12"/>
    <p:sldId id="264" r:id="rId13"/>
    <p:sldId id="306" r:id="rId14"/>
    <p:sldId id="278" r:id="rId15"/>
    <p:sldId id="265" r:id="rId16"/>
    <p:sldId id="266" r:id="rId17"/>
    <p:sldId id="267" r:id="rId18"/>
    <p:sldId id="268" r:id="rId19"/>
    <p:sldId id="269" r:id="rId20"/>
    <p:sldId id="303" r:id="rId21"/>
    <p:sldId id="270" r:id="rId22"/>
    <p:sldId id="284" r:id="rId23"/>
    <p:sldId id="286" r:id="rId24"/>
    <p:sldId id="272" r:id="rId25"/>
    <p:sldId id="287" r:id="rId26"/>
    <p:sldId id="273" r:id="rId27"/>
    <p:sldId id="302" r:id="rId28"/>
    <p:sldId id="274" r:id="rId29"/>
    <p:sldId id="289" r:id="rId30"/>
    <p:sldId id="290" r:id="rId31"/>
    <p:sldId id="292" r:id="rId32"/>
    <p:sldId id="257" r:id="rId33"/>
    <p:sldId id="275" r:id="rId34"/>
    <p:sldId id="293" r:id="rId35"/>
    <p:sldId id="259" r:id="rId36"/>
    <p:sldId id="260" r:id="rId37"/>
    <p:sldId id="261" r:id="rId38"/>
    <p:sldId id="276" r:id="rId39"/>
    <p:sldId id="304" r:id="rId40"/>
    <p:sldId id="263" r:id="rId4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2" charset="0"/>
        <a:ea typeface="+mn-ea"/>
        <a:cs typeface="+mn-cs"/>
      </a:defRPr>
    </a:lvl1pPr>
    <a:lvl2pPr marL="457200" algn="l" rtl="0" fontAlgn="base">
      <a:spcBef>
        <a:spcPct val="0"/>
      </a:spcBef>
      <a:spcAft>
        <a:spcPct val="0"/>
      </a:spcAft>
      <a:defRPr sz="2400" kern="1200">
        <a:solidFill>
          <a:schemeClr val="tx1"/>
        </a:solidFill>
        <a:latin typeface="Times New Roman" pitchFamily="-12" charset="0"/>
        <a:ea typeface="+mn-ea"/>
        <a:cs typeface="+mn-cs"/>
      </a:defRPr>
    </a:lvl2pPr>
    <a:lvl3pPr marL="914400" algn="l" rtl="0" fontAlgn="base">
      <a:spcBef>
        <a:spcPct val="0"/>
      </a:spcBef>
      <a:spcAft>
        <a:spcPct val="0"/>
      </a:spcAft>
      <a:defRPr sz="2400" kern="1200">
        <a:solidFill>
          <a:schemeClr val="tx1"/>
        </a:solidFill>
        <a:latin typeface="Times New Roman" pitchFamily="-12" charset="0"/>
        <a:ea typeface="+mn-ea"/>
        <a:cs typeface="+mn-cs"/>
      </a:defRPr>
    </a:lvl3pPr>
    <a:lvl4pPr marL="1371600" algn="l" rtl="0" fontAlgn="base">
      <a:spcBef>
        <a:spcPct val="0"/>
      </a:spcBef>
      <a:spcAft>
        <a:spcPct val="0"/>
      </a:spcAft>
      <a:defRPr sz="2400" kern="1200">
        <a:solidFill>
          <a:schemeClr val="tx1"/>
        </a:solidFill>
        <a:latin typeface="Times New Roman" pitchFamily="-12" charset="0"/>
        <a:ea typeface="+mn-ea"/>
        <a:cs typeface="+mn-cs"/>
      </a:defRPr>
    </a:lvl4pPr>
    <a:lvl5pPr marL="1828800" algn="l" rtl="0" fontAlgn="base">
      <a:spcBef>
        <a:spcPct val="0"/>
      </a:spcBef>
      <a:spcAft>
        <a:spcPct val="0"/>
      </a:spcAft>
      <a:defRPr sz="2400" kern="1200">
        <a:solidFill>
          <a:schemeClr val="tx1"/>
        </a:solidFill>
        <a:latin typeface="Times New Roman" pitchFamily="-12" charset="0"/>
        <a:ea typeface="+mn-ea"/>
        <a:cs typeface="+mn-cs"/>
      </a:defRPr>
    </a:lvl5pPr>
    <a:lvl6pPr marL="2286000" algn="l" defTabSz="914400" rtl="0" eaLnBrk="1" latinLnBrk="0" hangingPunct="1">
      <a:defRPr sz="2400" kern="1200">
        <a:solidFill>
          <a:schemeClr val="tx1"/>
        </a:solidFill>
        <a:latin typeface="Times New Roman" pitchFamily="-12" charset="0"/>
        <a:ea typeface="+mn-ea"/>
        <a:cs typeface="+mn-cs"/>
      </a:defRPr>
    </a:lvl6pPr>
    <a:lvl7pPr marL="2743200" algn="l" defTabSz="914400" rtl="0" eaLnBrk="1" latinLnBrk="0" hangingPunct="1">
      <a:defRPr sz="2400" kern="1200">
        <a:solidFill>
          <a:schemeClr val="tx1"/>
        </a:solidFill>
        <a:latin typeface="Times New Roman" pitchFamily="-12" charset="0"/>
        <a:ea typeface="+mn-ea"/>
        <a:cs typeface="+mn-cs"/>
      </a:defRPr>
    </a:lvl7pPr>
    <a:lvl8pPr marL="3200400" algn="l" defTabSz="914400" rtl="0" eaLnBrk="1" latinLnBrk="0" hangingPunct="1">
      <a:defRPr sz="2400" kern="1200">
        <a:solidFill>
          <a:schemeClr val="tx1"/>
        </a:solidFill>
        <a:latin typeface="Times New Roman" pitchFamily="-12" charset="0"/>
        <a:ea typeface="+mn-ea"/>
        <a:cs typeface="+mn-cs"/>
      </a:defRPr>
    </a:lvl8pPr>
    <a:lvl9pPr marL="3657600" algn="l" defTabSz="914400" rtl="0" eaLnBrk="1" latinLnBrk="0" hangingPunct="1">
      <a:defRPr sz="2400" kern="1200">
        <a:solidFill>
          <a:schemeClr val="tx1"/>
        </a:solidFill>
        <a:latin typeface="Times New Roman" pitchFamily="-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88" autoAdjust="0"/>
  </p:normalViewPr>
  <p:slideViewPr>
    <p:cSldViewPr>
      <p:cViewPr varScale="1">
        <p:scale>
          <a:sx n="97" d="100"/>
          <a:sy n="97" d="100"/>
        </p:scale>
        <p:origin x="-3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207" tIns="47604" rIns="95207" bIns="47604"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207" tIns="47604" rIns="95207" bIns="47604" rtlCol="0"/>
          <a:lstStyle>
            <a:lvl1pPr algn="r">
              <a:defRPr sz="1200"/>
            </a:lvl1pPr>
          </a:lstStyle>
          <a:p>
            <a:pPr>
              <a:defRPr/>
            </a:pPr>
            <a:fld id="{4EAB3939-4CD7-4409-B6C0-95588B06EE79}" type="datetimeFigureOut">
              <a:rPr lang="en-US"/>
              <a:pPr>
                <a:defRPr/>
              </a:pPr>
              <a:t>12/16/2009</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5207" tIns="47604" rIns="95207" bIns="4760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5207" tIns="47604" rIns="95207" bIns="47604" rtlCol="0" anchor="b"/>
          <a:lstStyle>
            <a:lvl1pPr algn="r">
              <a:defRPr sz="1200"/>
            </a:lvl1pPr>
          </a:lstStyle>
          <a:p>
            <a:pPr>
              <a:defRPr/>
            </a:pPr>
            <a:fld id="{7CA2B9B9-27E5-43B1-8FB7-61A9D7B58D9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765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5" tIns="48327" rIns="96655"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5" tIns="48327" rIns="96655" bIns="48327" numCol="1" anchor="b" anchorCtr="0" compatLnSpc="1">
            <a:prstTxWarp prst="textNoShape">
              <a:avLst/>
            </a:prstTxWarp>
          </a:bodyPr>
          <a:lstStyle>
            <a:lvl1pPr algn="r">
              <a:defRPr sz="1200">
                <a:latin typeface="Times New Roman" pitchFamily="18" charset="0"/>
              </a:defRPr>
            </a:lvl1pPr>
          </a:lstStyle>
          <a:p>
            <a:pPr>
              <a:defRPr/>
            </a:pPr>
            <a:fld id="{C460CC7E-EF1E-48D7-B2BE-512C291442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C8EF747-F7D9-4A3B-9A49-22AB0EDE60EC}" type="slidenum">
              <a:rPr lang="en-US" smtClean="0">
                <a:latin typeface="Times New Roman" pitchFamily="-12" charset="0"/>
              </a:rPr>
              <a:pPr/>
              <a:t>9</a:t>
            </a:fld>
            <a:endParaRPr lang="en-US" smtClean="0">
              <a:latin typeface="Times New Roman" pitchFamily="-12"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76313" y="4560888"/>
            <a:ext cx="5362575" cy="4321175"/>
          </a:xfrm>
          <a:noFill/>
          <a:ln/>
        </p:spPr>
        <p:txBody>
          <a:bodyPr/>
          <a:lstStyle/>
          <a:p>
            <a:pPr eaLnBrk="1" hangingPunct="1"/>
            <a:endParaRPr lang="en-US" smtClean="0">
              <a:latin typeface="Times New Roman" pitchFamily="-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E7E493-B1EA-44F3-8DF2-D31A110AFB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992BF-F5E5-4164-B77C-AB19BBEDDB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F778D1-7BAC-4D2A-8D10-5482EF6CDBD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B4E4A-C882-46DE-AFBE-A367B1FE7E2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ECF63F-94F3-4F4F-AD47-9096899937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C1243-06A0-4463-A2E3-C122878FA9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4B043-812E-4944-9F0A-581D50A5B3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F43242-9173-4396-83A5-4FF78C9DF0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D34BB4-D312-409D-A527-064959057E8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6DA587-0E62-45F4-AEB5-37246894DA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E41C57-07F8-45F4-B50F-732A458AB5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B6BDC1-C924-4283-92B9-51336DDDFB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781337-9C68-449F-9EF5-08C626899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8D8C2BA2-6186-45C3-A6C3-D477C7E64C6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breastfeeding.com/art_gallery/art_images/album_georgina1.html" TargetMode="External"/><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b="1" smtClean="0">
                <a:solidFill>
                  <a:schemeClr val="tx1"/>
                </a:solidFill>
              </a:rPr>
              <a:t>Bio&amp; 241 </a:t>
            </a:r>
            <a:br>
              <a:rPr lang="en-US" b="1" smtClean="0">
                <a:solidFill>
                  <a:schemeClr val="tx1"/>
                </a:solidFill>
              </a:rPr>
            </a:br>
            <a:r>
              <a:rPr lang="en-US" b="1" smtClean="0">
                <a:solidFill>
                  <a:schemeClr val="tx1"/>
                </a:solidFill>
              </a:rPr>
              <a:t>Unit 1 / Lecture 1</a:t>
            </a:r>
          </a:p>
        </p:txBody>
      </p:sp>
      <p:pic>
        <p:nvPicPr>
          <p:cNvPr id="2051" name="Picture 8" descr="C:\Documents and Settings\GaryB\Local Settings\Temporary Internet Files\Content.IE5\7Q2JZOWU\MCBD19706_0000[1].wmf"/>
          <p:cNvPicPr>
            <a:picLocks noChangeAspect="1" noChangeArrowheads="1"/>
          </p:cNvPicPr>
          <p:nvPr/>
        </p:nvPicPr>
        <p:blipFill>
          <a:blip r:embed="rId2" cstate="print"/>
          <a:srcRect/>
          <a:stretch>
            <a:fillRect/>
          </a:stretch>
        </p:blipFill>
        <p:spPr bwMode="auto">
          <a:xfrm>
            <a:off x="2819400" y="2286000"/>
            <a:ext cx="3429000" cy="35496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pPr eaLnBrk="1" hangingPunct="1"/>
            <a:r>
              <a:rPr lang="en-US" sz="3200" b="1" smtClean="0">
                <a:solidFill>
                  <a:schemeClr val="tx1"/>
                </a:solidFill>
              </a:rPr>
              <a:t>ANATOMY AND PHYSIOLOGY DEFINED</a:t>
            </a:r>
          </a:p>
        </p:txBody>
      </p:sp>
      <p:sp>
        <p:nvSpPr>
          <p:cNvPr id="10243" name="Rectangle 3"/>
          <p:cNvSpPr>
            <a:spLocks noGrp="1" noChangeArrowheads="1"/>
          </p:cNvSpPr>
          <p:nvPr>
            <p:ph type="body" idx="1"/>
          </p:nvPr>
        </p:nvSpPr>
        <p:spPr>
          <a:xfrm>
            <a:off x="685800" y="1752600"/>
            <a:ext cx="7772400" cy="4114800"/>
          </a:xfrm>
        </p:spPr>
        <p:txBody>
          <a:bodyPr/>
          <a:lstStyle/>
          <a:p>
            <a:pPr eaLnBrk="1" hangingPunct="1"/>
            <a:r>
              <a:rPr lang="en-US" b="1" dirty="0" smtClean="0"/>
              <a:t>Anatomy</a:t>
            </a:r>
            <a:r>
              <a:rPr lang="en-US" dirty="0" smtClean="0"/>
              <a:t> </a:t>
            </a:r>
          </a:p>
          <a:p>
            <a:pPr lvl="1" eaLnBrk="1" hangingPunct="1"/>
            <a:r>
              <a:rPr lang="en-US" dirty="0" smtClean="0"/>
              <a:t> </a:t>
            </a:r>
            <a:r>
              <a:rPr lang="en-US" i="1" dirty="0" smtClean="0"/>
              <a:t>the study of structure and the relationships among structures</a:t>
            </a:r>
            <a:r>
              <a:rPr lang="en-US" dirty="0" smtClean="0"/>
              <a:t>.</a:t>
            </a:r>
          </a:p>
          <a:p>
            <a:pPr eaLnBrk="1" hangingPunct="1"/>
            <a:r>
              <a:rPr lang="en-US" dirty="0" smtClean="0"/>
              <a:t>Subdivisions </a:t>
            </a:r>
          </a:p>
          <a:p>
            <a:pPr lvl="1" eaLnBrk="1" hangingPunct="1"/>
            <a:r>
              <a:rPr lang="en-US" i="1" dirty="0" smtClean="0"/>
              <a:t>surface anatomy, gross anatomy, systemic anatomy, regional anatomy, radiographic anatomy, developmental anatomy, embryology, cytology, and pathological anatomy </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81000"/>
            <a:ext cx="7772400" cy="1143000"/>
          </a:xfrm>
        </p:spPr>
        <p:txBody>
          <a:bodyPr/>
          <a:lstStyle/>
          <a:p>
            <a:pPr eaLnBrk="1" hangingPunct="1"/>
            <a:r>
              <a:rPr lang="en-US" sz="3200" b="1" smtClean="0">
                <a:solidFill>
                  <a:schemeClr val="tx1"/>
                </a:solidFill>
              </a:rPr>
              <a:t>ANATOMY AND PHYSIOLOGY DEFINED</a:t>
            </a:r>
          </a:p>
        </p:txBody>
      </p:sp>
      <p:sp>
        <p:nvSpPr>
          <p:cNvPr id="11267" name="Rectangle 3"/>
          <p:cNvSpPr>
            <a:spLocks noGrp="1" noChangeArrowheads="1"/>
          </p:cNvSpPr>
          <p:nvPr>
            <p:ph type="body" idx="1"/>
          </p:nvPr>
        </p:nvSpPr>
        <p:spPr/>
        <p:txBody>
          <a:bodyPr/>
          <a:lstStyle/>
          <a:p>
            <a:pPr eaLnBrk="1" hangingPunct="1"/>
            <a:r>
              <a:rPr lang="en-US" b="1" dirty="0" smtClean="0"/>
              <a:t>Physiology</a:t>
            </a:r>
            <a:endParaRPr lang="en-US" dirty="0" smtClean="0"/>
          </a:p>
          <a:p>
            <a:pPr lvl="1" eaLnBrk="1" hangingPunct="1"/>
            <a:r>
              <a:rPr lang="en-US" i="1" dirty="0" smtClean="0"/>
              <a:t>the study of how body structures function</a:t>
            </a:r>
          </a:p>
          <a:p>
            <a:pPr eaLnBrk="1" hangingPunct="1"/>
            <a:r>
              <a:rPr lang="en-US" dirty="0" smtClean="0"/>
              <a:t>Subdivisions of physiology include</a:t>
            </a:r>
          </a:p>
          <a:p>
            <a:pPr lvl="1" eaLnBrk="1" hangingPunct="1"/>
            <a:r>
              <a:rPr lang="en-US" dirty="0" smtClean="0"/>
              <a:t> </a:t>
            </a:r>
            <a:r>
              <a:rPr lang="en-US" i="1" dirty="0" smtClean="0"/>
              <a:t>cell physiology, systems physiology, </a:t>
            </a:r>
            <a:r>
              <a:rPr lang="en-US" i="1" dirty="0" err="1" smtClean="0"/>
              <a:t>pathophysiology</a:t>
            </a:r>
            <a:r>
              <a:rPr lang="en-US" i="1" dirty="0" smtClean="0"/>
              <a:t>, exercise physiology, neurophysiology, endocrinology, cardiovascular physiology, </a:t>
            </a:r>
            <a:r>
              <a:rPr lang="en-US" i="1" dirty="0" err="1" smtClean="0"/>
              <a:t>immunophysiology</a:t>
            </a:r>
            <a:r>
              <a:rPr lang="en-US" i="1" dirty="0" smtClean="0"/>
              <a:t>,  respiratory physiology, renal physiology, and reproductive physiology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04800"/>
            <a:ext cx="8382000" cy="685800"/>
          </a:xfrm>
          <a:noFill/>
          <a:ln>
            <a:solidFill>
              <a:srgbClr val="FFFF66"/>
            </a:solidFill>
          </a:ln>
        </p:spPr>
        <p:txBody>
          <a:bodyPr/>
          <a:lstStyle/>
          <a:p>
            <a:pPr eaLnBrk="1" hangingPunct="1"/>
            <a:r>
              <a:rPr lang="en-US" sz="4000" b="1" smtClean="0">
                <a:solidFill>
                  <a:schemeClr val="tx1"/>
                </a:solidFill>
              </a:rPr>
              <a:t>Structural Organization of Matter</a:t>
            </a:r>
          </a:p>
        </p:txBody>
      </p:sp>
      <p:sp>
        <p:nvSpPr>
          <p:cNvPr id="12291" name="Rectangle 3"/>
          <p:cNvSpPr>
            <a:spLocks noGrp="1" noChangeArrowheads="1"/>
          </p:cNvSpPr>
          <p:nvPr>
            <p:ph type="body" sz="half" idx="1"/>
          </p:nvPr>
        </p:nvSpPr>
        <p:spPr>
          <a:xfrm>
            <a:off x="228600" y="1371600"/>
            <a:ext cx="3962400" cy="5257800"/>
          </a:xfrm>
          <a:ln>
            <a:solidFill>
              <a:srgbClr val="FFFF66"/>
            </a:solidFill>
          </a:ln>
        </p:spPr>
        <p:txBody>
          <a:bodyPr/>
          <a:lstStyle/>
          <a:p>
            <a:pPr marL="533400" indent="-533400" eaLnBrk="1" hangingPunct="1">
              <a:lnSpc>
                <a:spcPct val="90000"/>
              </a:lnSpc>
              <a:buFontTx/>
              <a:buAutoNum type="arabicPeriod"/>
            </a:pPr>
            <a:r>
              <a:rPr lang="en-US" sz="2800" b="1" dirty="0" smtClean="0"/>
              <a:t>Chemical Level</a:t>
            </a:r>
          </a:p>
          <a:p>
            <a:pPr marL="533400" indent="-533400" eaLnBrk="1" hangingPunct="1">
              <a:lnSpc>
                <a:spcPct val="90000"/>
              </a:lnSpc>
              <a:buFontTx/>
              <a:buNone/>
            </a:pPr>
            <a:r>
              <a:rPr lang="en-US" sz="2800" b="1" dirty="0" smtClean="0"/>
              <a:t>	</a:t>
            </a:r>
            <a:r>
              <a:rPr lang="en-US" sz="1800" b="1" dirty="0" smtClean="0"/>
              <a:t>a.  Atoms</a:t>
            </a:r>
          </a:p>
          <a:p>
            <a:pPr marL="533400" indent="-533400" eaLnBrk="1" hangingPunct="1">
              <a:lnSpc>
                <a:spcPct val="90000"/>
              </a:lnSpc>
              <a:buFontTx/>
              <a:buNone/>
            </a:pPr>
            <a:r>
              <a:rPr lang="en-US" sz="1800" b="1" dirty="0" smtClean="0"/>
              <a:t>	</a:t>
            </a:r>
            <a:r>
              <a:rPr lang="en-US" sz="1800" b="1" i="1" dirty="0" smtClean="0"/>
              <a:t>(Proton, Neutron, electrons)</a:t>
            </a:r>
          </a:p>
          <a:p>
            <a:pPr>
              <a:buNone/>
            </a:pPr>
            <a:r>
              <a:rPr lang="en-US" sz="2800" b="1" dirty="0" smtClean="0"/>
              <a:t>	</a:t>
            </a:r>
            <a:r>
              <a:rPr lang="en-US" sz="1400" b="1" i="1" dirty="0" smtClean="0"/>
              <a:t>NOTE:  95% of the atomic structure of  </a:t>
            </a:r>
            <a:r>
              <a:rPr lang="en-US" sz="1400" b="1" i="1" dirty="0" smtClean="0"/>
              <a:t>humans is </a:t>
            </a:r>
            <a:r>
              <a:rPr lang="en-US" sz="1400" b="1" i="1" dirty="0" smtClean="0"/>
              <a:t>four atoms:  oxygen, carbon, hydrogen, and nitrogen.</a:t>
            </a:r>
          </a:p>
          <a:p>
            <a:pPr>
              <a:buNone/>
            </a:pPr>
            <a:r>
              <a:rPr lang="en-US" sz="1400" b="1" i="1" dirty="0" smtClean="0"/>
              <a:t> </a:t>
            </a:r>
            <a:endParaRPr lang="en-US" sz="1400" b="1" i="1" dirty="0" smtClean="0"/>
          </a:p>
          <a:p>
            <a:pPr lvl="1">
              <a:buNone/>
            </a:pPr>
            <a:r>
              <a:rPr lang="en-US" sz="1400" b="1" i="1" dirty="0" smtClean="0"/>
              <a:t>	65</a:t>
            </a:r>
            <a:r>
              <a:rPr lang="en-US" sz="1400" b="1" i="1" dirty="0" smtClean="0"/>
              <a:t>% oxygen atoms</a:t>
            </a:r>
          </a:p>
          <a:p>
            <a:r>
              <a:rPr lang="en-US" sz="1400" b="1" i="1" dirty="0" smtClean="0"/>
              <a:t>         18% carbon atoms</a:t>
            </a:r>
          </a:p>
          <a:p>
            <a:r>
              <a:rPr lang="en-US" sz="1400" b="1" i="1" dirty="0" smtClean="0"/>
              <a:t>         10% hydrogen atoms</a:t>
            </a:r>
          </a:p>
          <a:p>
            <a:r>
              <a:rPr lang="en-US" sz="1400" b="1" i="1" dirty="0" smtClean="0"/>
              <a:t>          3% nitrogen atoms</a:t>
            </a:r>
          </a:p>
          <a:p>
            <a:r>
              <a:rPr lang="en-US" sz="1400" b="1" i="1" dirty="0" smtClean="0"/>
              <a:t>          2% calcium atoms</a:t>
            </a:r>
          </a:p>
          <a:p>
            <a:r>
              <a:rPr lang="en-US" sz="1400" b="1" i="1" dirty="0" smtClean="0"/>
              <a:t>          1% phosphorus atoms </a:t>
            </a:r>
          </a:p>
          <a:p>
            <a:pPr>
              <a:buNone/>
            </a:pPr>
            <a:r>
              <a:rPr lang="en-US" sz="1400" b="1" i="1" dirty="0" smtClean="0"/>
              <a:t> </a:t>
            </a:r>
          </a:p>
          <a:p>
            <a:pPr marL="533400" indent="-533400" eaLnBrk="1" hangingPunct="1">
              <a:lnSpc>
                <a:spcPct val="90000"/>
              </a:lnSpc>
              <a:buFontTx/>
              <a:buNone/>
            </a:pPr>
            <a:endParaRPr lang="en-US" sz="2800" b="1" dirty="0" smtClean="0"/>
          </a:p>
        </p:txBody>
      </p:sp>
      <p:pic>
        <p:nvPicPr>
          <p:cNvPr id="12292" name="Picture 5" descr="170257"/>
          <p:cNvPicPr>
            <a:picLocks noGrp="1" noChangeAspect="1" noChangeArrowheads="1"/>
          </p:cNvPicPr>
          <p:nvPr>
            <p:ph type="clipArt" sz="half" idx="2"/>
          </p:nvPr>
        </p:nvPicPr>
        <p:blipFill>
          <a:blip r:embed="rId2" cstate="print"/>
          <a:srcRect/>
          <a:stretch>
            <a:fillRect/>
          </a:stretch>
        </p:blipFill>
        <p:spPr>
          <a:xfrm>
            <a:off x="4267200" y="1143000"/>
            <a:ext cx="4876800" cy="51054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04800"/>
            <a:ext cx="8382000" cy="685800"/>
          </a:xfrm>
          <a:noFill/>
          <a:ln>
            <a:solidFill>
              <a:srgbClr val="FFFF66"/>
            </a:solidFill>
          </a:ln>
        </p:spPr>
        <p:txBody>
          <a:bodyPr/>
          <a:lstStyle/>
          <a:p>
            <a:pPr eaLnBrk="1" hangingPunct="1"/>
            <a:r>
              <a:rPr lang="en-US" sz="4000" b="1" smtClean="0">
                <a:solidFill>
                  <a:schemeClr val="tx1"/>
                </a:solidFill>
              </a:rPr>
              <a:t>Structural Organization of Matter</a:t>
            </a:r>
          </a:p>
        </p:txBody>
      </p:sp>
      <p:sp>
        <p:nvSpPr>
          <p:cNvPr id="12291" name="Rectangle 3"/>
          <p:cNvSpPr>
            <a:spLocks noGrp="1" noChangeArrowheads="1"/>
          </p:cNvSpPr>
          <p:nvPr>
            <p:ph type="body" sz="half" idx="1"/>
          </p:nvPr>
        </p:nvSpPr>
        <p:spPr>
          <a:xfrm>
            <a:off x="228600" y="1371600"/>
            <a:ext cx="3962400" cy="5257800"/>
          </a:xfrm>
          <a:ln>
            <a:solidFill>
              <a:srgbClr val="FFFF66"/>
            </a:solidFill>
          </a:ln>
        </p:spPr>
        <p:txBody>
          <a:bodyPr/>
          <a:lstStyle/>
          <a:p>
            <a:pPr marL="533400" indent="-533400" eaLnBrk="1" hangingPunct="1">
              <a:lnSpc>
                <a:spcPct val="90000"/>
              </a:lnSpc>
              <a:buFontTx/>
              <a:buNone/>
            </a:pPr>
            <a:r>
              <a:rPr lang="en-US" sz="2800" b="1" dirty="0" smtClean="0"/>
              <a:t>	b. Molecules</a:t>
            </a:r>
          </a:p>
          <a:p>
            <a:pPr marL="533400" indent="-533400" eaLnBrk="1" hangingPunct="1">
              <a:lnSpc>
                <a:spcPct val="90000"/>
              </a:lnSpc>
            </a:pPr>
            <a:r>
              <a:rPr lang="en-US" sz="1800" b="1" i="1" dirty="0" smtClean="0"/>
              <a:t>Two </a:t>
            </a:r>
            <a:r>
              <a:rPr lang="en-US" sz="1800" b="1" i="1" dirty="0" smtClean="0"/>
              <a:t>or more atoms joined together by </a:t>
            </a:r>
            <a:r>
              <a:rPr lang="en-US" sz="1800" b="1" i="1" dirty="0" smtClean="0"/>
              <a:t>either:</a:t>
            </a:r>
          </a:p>
          <a:p>
            <a:pPr marL="933450" lvl="1" indent="-533400" eaLnBrk="1" hangingPunct="1">
              <a:lnSpc>
                <a:spcPct val="90000"/>
              </a:lnSpc>
            </a:pPr>
            <a:r>
              <a:rPr lang="en-US" sz="1400" b="1" i="1" dirty="0" smtClean="0"/>
              <a:t> covalent: shared electrons </a:t>
            </a:r>
          </a:p>
          <a:p>
            <a:pPr marL="933450" lvl="1" indent="-533400" eaLnBrk="1" hangingPunct="1">
              <a:lnSpc>
                <a:spcPct val="90000"/>
              </a:lnSpc>
            </a:pPr>
            <a:r>
              <a:rPr lang="en-US" sz="1400" b="1" i="1" dirty="0" smtClean="0"/>
              <a:t> </a:t>
            </a:r>
            <a:r>
              <a:rPr lang="en-US" sz="1400" b="1" i="1" dirty="0" smtClean="0"/>
              <a:t>ionic </a:t>
            </a:r>
            <a:r>
              <a:rPr lang="en-US" sz="1400" b="1" i="1" dirty="0" smtClean="0"/>
              <a:t>bonds:  loss or gain of electrons</a:t>
            </a:r>
          </a:p>
          <a:p>
            <a:pPr marL="533400" indent="-533400" eaLnBrk="1" hangingPunct="1">
              <a:lnSpc>
                <a:spcPct val="90000"/>
              </a:lnSpc>
            </a:pPr>
            <a:r>
              <a:rPr lang="en-US" sz="2000" b="1" i="1" dirty="0" smtClean="0"/>
              <a:t>In Humans, most </a:t>
            </a:r>
            <a:r>
              <a:rPr lang="en-US" sz="2000" b="1" i="1" dirty="0" smtClean="0"/>
              <a:t>common molecule is </a:t>
            </a:r>
            <a:r>
              <a:rPr lang="en-US" sz="2000" b="1" i="1" dirty="0" smtClean="0"/>
              <a:t>WATER</a:t>
            </a:r>
            <a:r>
              <a:rPr lang="en-US" sz="2000" b="1" i="1" dirty="0" smtClean="0"/>
              <a:t> </a:t>
            </a:r>
            <a:r>
              <a:rPr lang="en-US" sz="2000" b="1" i="1" dirty="0" smtClean="0"/>
              <a:t>which </a:t>
            </a:r>
            <a:r>
              <a:rPr lang="en-US" sz="2000" b="1" i="1" dirty="0" smtClean="0"/>
              <a:t>makes up about 60-70% of our total molecular composition</a:t>
            </a:r>
            <a:r>
              <a:rPr lang="en-US" sz="2000" dirty="0" smtClean="0"/>
              <a:t>.</a:t>
            </a:r>
          </a:p>
          <a:p>
            <a:pPr marL="933450" lvl="1" indent="-533400" eaLnBrk="1" hangingPunct="1">
              <a:lnSpc>
                <a:spcPct val="90000"/>
              </a:lnSpc>
            </a:pPr>
            <a:r>
              <a:rPr lang="en-US" sz="1400" b="1" i="1" dirty="0" smtClean="0"/>
              <a:t>Water is formed by polar covalent bonds</a:t>
            </a:r>
            <a:r>
              <a:rPr lang="en-US" sz="1600" dirty="0" smtClean="0"/>
              <a:t>.</a:t>
            </a:r>
            <a:endParaRPr lang="en-US" sz="2000" b="1" i="1" dirty="0" smtClean="0"/>
          </a:p>
          <a:p>
            <a:pPr marL="533400" indent="-533400" eaLnBrk="1" hangingPunct="1">
              <a:lnSpc>
                <a:spcPct val="90000"/>
              </a:lnSpc>
            </a:pPr>
            <a:r>
              <a:rPr lang="en-US" sz="2000" b="1" i="1" dirty="0" smtClean="0"/>
              <a:t>4</a:t>
            </a:r>
            <a:r>
              <a:rPr lang="en-US" sz="2000" b="1" i="1" dirty="0" smtClean="0"/>
              <a:t> </a:t>
            </a:r>
            <a:r>
              <a:rPr lang="en-US" sz="2000" b="1" i="1" dirty="0" smtClean="0"/>
              <a:t>biologically important organic molecules in the human body</a:t>
            </a:r>
          </a:p>
          <a:p>
            <a:pPr marL="533400" indent="-533400" eaLnBrk="1" hangingPunct="1">
              <a:lnSpc>
                <a:spcPct val="90000"/>
              </a:lnSpc>
              <a:buFontTx/>
              <a:buNone/>
            </a:pPr>
            <a:r>
              <a:rPr lang="en-US" sz="2000" b="1" i="1" dirty="0" smtClean="0"/>
              <a:t>	a.   Proteins which are made 	from 20 different Amino 	Acids</a:t>
            </a:r>
          </a:p>
          <a:p>
            <a:pPr marL="533400" indent="-533400" eaLnBrk="1" hangingPunct="1">
              <a:lnSpc>
                <a:spcPct val="90000"/>
              </a:lnSpc>
              <a:buFontTx/>
              <a:buNone/>
            </a:pPr>
            <a:r>
              <a:rPr lang="en-US" sz="2000" b="1" dirty="0" smtClean="0"/>
              <a:t> </a:t>
            </a:r>
            <a:endParaRPr lang="en-US" sz="2800" b="1" dirty="0" smtClean="0"/>
          </a:p>
        </p:txBody>
      </p:sp>
      <p:pic>
        <p:nvPicPr>
          <p:cNvPr id="12292" name="Picture 5" descr="170257"/>
          <p:cNvPicPr>
            <a:picLocks noGrp="1" noChangeAspect="1" noChangeArrowheads="1"/>
          </p:cNvPicPr>
          <p:nvPr>
            <p:ph type="clipArt" sz="half" idx="2"/>
          </p:nvPr>
        </p:nvPicPr>
        <p:blipFill>
          <a:blip r:embed="rId2" cstate="print"/>
          <a:srcRect/>
          <a:stretch>
            <a:fillRect/>
          </a:stretch>
        </p:blipFill>
        <p:spPr>
          <a:xfrm>
            <a:off x="4267200" y="1143000"/>
            <a:ext cx="4876800" cy="51054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8382000" cy="685800"/>
          </a:xfrm>
          <a:noFill/>
          <a:ln>
            <a:solidFill>
              <a:srgbClr val="FFFF66"/>
            </a:solidFill>
          </a:ln>
        </p:spPr>
        <p:txBody>
          <a:bodyPr/>
          <a:lstStyle/>
          <a:p>
            <a:pPr eaLnBrk="1" hangingPunct="1"/>
            <a:r>
              <a:rPr lang="en-US" sz="4000" b="1" smtClean="0">
                <a:solidFill>
                  <a:schemeClr val="tx1"/>
                </a:solidFill>
              </a:rPr>
              <a:t>Structural Organization of Matter</a:t>
            </a:r>
          </a:p>
        </p:txBody>
      </p:sp>
      <p:sp>
        <p:nvSpPr>
          <p:cNvPr id="13315" name="Rectangle 3"/>
          <p:cNvSpPr>
            <a:spLocks noGrp="1" noChangeArrowheads="1"/>
          </p:cNvSpPr>
          <p:nvPr>
            <p:ph type="body" sz="half" idx="1"/>
          </p:nvPr>
        </p:nvSpPr>
        <p:spPr>
          <a:xfrm>
            <a:off x="228600" y="1371600"/>
            <a:ext cx="3962400" cy="5105400"/>
          </a:xfrm>
          <a:ln>
            <a:solidFill>
              <a:srgbClr val="FFFF66"/>
            </a:solidFill>
          </a:ln>
        </p:spPr>
        <p:txBody>
          <a:bodyPr/>
          <a:lstStyle/>
          <a:p>
            <a:pPr marL="533400" indent="-533400" eaLnBrk="1" hangingPunct="1">
              <a:buFontTx/>
              <a:buNone/>
            </a:pPr>
            <a:r>
              <a:rPr lang="en-US" sz="2000" b="1" dirty="0" smtClean="0"/>
              <a:t>	</a:t>
            </a:r>
            <a:r>
              <a:rPr lang="en-US" sz="2000" b="1" i="1" dirty="0" smtClean="0"/>
              <a:t>Four Biologically-Important Organic molecules:</a:t>
            </a:r>
          </a:p>
          <a:p>
            <a:pPr marL="533400" indent="-533400" eaLnBrk="1" hangingPunct="1">
              <a:buFontTx/>
              <a:buNone/>
            </a:pPr>
            <a:r>
              <a:rPr lang="en-US" sz="2000" b="1" i="1" dirty="0" smtClean="0"/>
              <a:t>	b.   Complex Carbohydrates</a:t>
            </a:r>
          </a:p>
          <a:p>
            <a:pPr marL="533400" indent="-533400" eaLnBrk="1" hangingPunct="1">
              <a:buFontTx/>
              <a:buNone/>
            </a:pPr>
            <a:r>
              <a:rPr lang="en-US" sz="2000" b="1" i="1" dirty="0" smtClean="0"/>
              <a:t>		made from simple sugars</a:t>
            </a:r>
          </a:p>
          <a:p>
            <a:pPr marL="533400" indent="-533400" eaLnBrk="1" hangingPunct="1">
              <a:buFontTx/>
              <a:buNone/>
            </a:pPr>
            <a:r>
              <a:rPr lang="en-US" sz="2000" b="1" i="1" dirty="0" smtClean="0"/>
              <a:t>	c.	Nucleic Acids made for 	nucleotides</a:t>
            </a:r>
          </a:p>
          <a:p>
            <a:pPr marL="533400" indent="-533400" eaLnBrk="1" hangingPunct="1">
              <a:buFontTx/>
              <a:buNone/>
            </a:pPr>
            <a:r>
              <a:rPr lang="en-US" sz="2000" b="1" i="1" dirty="0" smtClean="0"/>
              <a:t>	d.	Lipids made from fatty 	acids and glycerol </a:t>
            </a:r>
          </a:p>
          <a:p>
            <a:pPr marL="533400" indent="-533400" eaLnBrk="1" hangingPunct="1">
              <a:buFontTx/>
              <a:buNone/>
            </a:pPr>
            <a:r>
              <a:rPr lang="en-US" b="1" dirty="0" smtClean="0"/>
              <a:t>2.  Cells</a:t>
            </a:r>
          </a:p>
          <a:p>
            <a:pPr marL="533400" indent="-533400" eaLnBrk="1" hangingPunct="1">
              <a:buFontTx/>
              <a:buNone/>
            </a:pPr>
            <a:r>
              <a:rPr lang="en-US" b="1" dirty="0" smtClean="0"/>
              <a:t>	</a:t>
            </a:r>
            <a:r>
              <a:rPr lang="en-US" sz="2000" b="1" i="1" dirty="0" smtClean="0"/>
              <a:t>(Smallest  structural and functional units of the human body)</a:t>
            </a:r>
          </a:p>
        </p:txBody>
      </p:sp>
      <p:pic>
        <p:nvPicPr>
          <p:cNvPr id="13316" name="Picture 4" descr="170257"/>
          <p:cNvPicPr>
            <a:picLocks noGrp="1" noChangeAspect="1" noChangeArrowheads="1"/>
          </p:cNvPicPr>
          <p:nvPr>
            <p:ph type="clipArt" sz="half" idx="2"/>
          </p:nvPr>
        </p:nvPicPr>
        <p:blipFill>
          <a:blip r:embed="rId2" cstate="print"/>
          <a:srcRect/>
          <a:stretch>
            <a:fillRect/>
          </a:stretch>
        </p:blipFill>
        <p:spPr>
          <a:xfrm>
            <a:off x="4267200" y="1143000"/>
            <a:ext cx="4876800" cy="51054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382000" cy="685800"/>
          </a:xfrm>
          <a:noFill/>
          <a:ln>
            <a:solidFill>
              <a:srgbClr val="FFFF66"/>
            </a:solidFill>
          </a:ln>
        </p:spPr>
        <p:txBody>
          <a:bodyPr/>
          <a:lstStyle/>
          <a:p>
            <a:pPr eaLnBrk="1" hangingPunct="1"/>
            <a:r>
              <a:rPr lang="en-US" sz="4000" b="1" smtClean="0">
                <a:solidFill>
                  <a:schemeClr val="tx1"/>
                </a:solidFill>
              </a:rPr>
              <a:t>Structural Organization of Matter</a:t>
            </a:r>
          </a:p>
        </p:txBody>
      </p:sp>
      <p:sp>
        <p:nvSpPr>
          <p:cNvPr id="14339" name="Rectangle 3"/>
          <p:cNvSpPr>
            <a:spLocks noGrp="1" noChangeArrowheads="1"/>
          </p:cNvSpPr>
          <p:nvPr>
            <p:ph type="body" sz="half" idx="1"/>
          </p:nvPr>
        </p:nvSpPr>
        <p:spPr>
          <a:xfrm>
            <a:off x="228600" y="1371600"/>
            <a:ext cx="3962400" cy="4724400"/>
          </a:xfrm>
          <a:ln>
            <a:solidFill>
              <a:srgbClr val="FFFF66"/>
            </a:solidFill>
          </a:ln>
        </p:spPr>
        <p:txBody>
          <a:bodyPr/>
          <a:lstStyle/>
          <a:p>
            <a:pPr marL="533400" indent="-533400" eaLnBrk="1" hangingPunct="1">
              <a:buFontTx/>
              <a:buAutoNum type="arabicPeriod" startAt="3"/>
            </a:pPr>
            <a:r>
              <a:rPr lang="en-US" sz="2800" b="1" dirty="0" smtClean="0"/>
              <a:t>Tissues</a:t>
            </a:r>
          </a:p>
          <a:p>
            <a:pPr marL="533400" indent="-533400" eaLnBrk="1" hangingPunct="1">
              <a:buFontTx/>
              <a:buNone/>
            </a:pPr>
            <a:r>
              <a:rPr lang="en-US" sz="2800" b="1" dirty="0" smtClean="0"/>
              <a:t>	</a:t>
            </a:r>
            <a:r>
              <a:rPr lang="en-US" sz="2000" b="1" i="1" dirty="0" smtClean="0"/>
              <a:t>(group of  cells and the materials surrounding them that work together to perform a particular function)</a:t>
            </a:r>
          </a:p>
          <a:p>
            <a:pPr marL="533400" indent="-533400" eaLnBrk="1" hangingPunct="1">
              <a:buFontTx/>
              <a:buAutoNum type="arabicPeriod" startAt="4"/>
            </a:pPr>
            <a:r>
              <a:rPr lang="en-US" sz="2800" b="1" dirty="0" smtClean="0"/>
              <a:t>Organs</a:t>
            </a:r>
          </a:p>
          <a:p>
            <a:pPr marL="533400" indent="-533400" eaLnBrk="1" hangingPunct="1">
              <a:buFontTx/>
              <a:buNone/>
            </a:pPr>
            <a:r>
              <a:rPr lang="en-US" sz="2800" b="1" dirty="0" smtClean="0"/>
              <a:t>	</a:t>
            </a:r>
            <a:r>
              <a:rPr lang="en-US" sz="2000" b="1" i="1" dirty="0" smtClean="0"/>
              <a:t>(composed of two or more tissues work together to provide specific functions and they usually have specific shapes)</a:t>
            </a:r>
            <a:endParaRPr lang="en-US" sz="2800" b="1" i="1" dirty="0" smtClean="0"/>
          </a:p>
        </p:txBody>
      </p:sp>
      <p:pic>
        <p:nvPicPr>
          <p:cNvPr id="14340" name="Picture 4" descr="170257"/>
          <p:cNvPicPr>
            <a:picLocks noGrp="1" noChangeAspect="1" noChangeArrowheads="1"/>
          </p:cNvPicPr>
          <p:nvPr>
            <p:ph type="clipArt" sz="half" idx="2"/>
          </p:nvPr>
        </p:nvPicPr>
        <p:blipFill>
          <a:blip r:embed="rId2" cstate="print"/>
          <a:srcRect/>
          <a:stretch>
            <a:fillRect/>
          </a:stretch>
        </p:blipFill>
        <p:spPr>
          <a:xfrm>
            <a:off x="4267200" y="1143000"/>
            <a:ext cx="4876800" cy="510540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382000" cy="685800"/>
          </a:xfrm>
          <a:noFill/>
          <a:ln>
            <a:solidFill>
              <a:srgbClr val="FFFF66"/>
            </a:solidFill>
          </a:ln>
        </p:spPr>
        <p:txBody>
          <a:bodyPr/>
          <a:lstStyle/>
          <a:p>
            <a:pPr eaLnBrk="1" hangingPunct="1"/>
            <a:r>
              <a:rPr lang="en-US" sz="4000" b="1" smtClean="0">
                <a:solidFill>
                  <a:schemeClr val="tx1"/>
                </a:solidFill>
              </a:rPr>
              <a:t>Structural Organization of Matter</a:t>
            </a:r>
          </a:p>
        </p:txBody>
      </p:sp>
      <p:sp>
        <p:nvSpPr>
          <p:cNvPr id="15363" name="Rectangle 3"/>
          <p:cNvSpPr>
            <a:spLocks noGrp="1" noChangeArrowheads="1"/>
          </p:cNvSpPr>
          <p:nvPr>
            <p:ph type="body" sz="half" idx="1"/>
          </p:nvPr>
        </p:nvSpPr>
        <p:spPr>
          <a:xfrm>
            <a:off x="228600" y="1371600"/>
            <a:ext cx="3962400" cy="4724400"/>
          </a:xfrm>
          <a:ln>
            <a:solidFill>
              <a:srgbClr val="FFFF66"/>
            </a:solidFill>
          </a:ln>
        </p:spPr>
        <p:txBody>
          <a:bodyPr/>
          <a:lstStyle/>
          <a:p>
            <a:pPr marL="533400" indent="-533400" eaLnBrk="1" hangingPunct="1">
              <a:lnSpc>
                <a:spcPct val="90000"/>
              </a:lnSpc>
              <a:buFontTx/>
              <a:buAutoNum type="arabicPeriod" startAt="5"/>
            </a:pPr>
            <a:r>
              <a:rPr lang="en-US" sz="2800" b="1" dirty="0" smtClean="0"/>
              <a:t>Organ systems</a:t>
            </a:r>
          </a:p>
          <a:p>
            <a:pPr marL="533400" indent="-533400" eaLnBrk="1" hangingPunct="1">
              <a:lnSpc>
                <a:spcPct val="90000"/>
              </a:lnSpc>
              <a:buFontTx/>
              <a:buNone/>
            </a:pPr>
            <a:r>
              <a:rPr lang="en-US" sz="2800" b="1" dirty="0" smtClean="0"/>
              <a:t>	</a:t>
            </a:r>
            <a:r>
              <a:rPr lang="en-US" sz="2000" b="1" i="1" dirty="0" smtClean="0"/>
              <a:t>(consist of one or more organs that provide a common function)  Examples covered in Anatomy &amp; Physiology 241:</a:t>
            </a:r>
          </a:p>
          <a:p>
            <a:pPr marL="533400" indent="-533400" eaLnBrk="1" hangingPunct="1">
              <a:lnSpc>
                <a:spcPct val="90000"/>
              </a:lnSpc>
              <a:buFontTx/>
              <a:buNone/>
            </a:pPr>
            <a:r>
              <a:rPr lang="en-US" sz="2000" b="1" i="1" dirty="0" smtClean="0"/>
              <a:t>	a.  </a:t>
            </a:r>
            <a:r>
              <a:rPr lang="en-US" sz="2000" b="1" i="1" dirty="0" err="1" smtClean="0"/>
              <a:t>Integumentary</a:t>
            </a:r>
            <a:r>
              <a:rPr lang="en-US" sz="2000" b="1" i="1" dirty="0" smtClean="0"/>
              <a:t> system</a:t>
            </a:r>
          </a:p>
          <a:p>
            <a:pPr marL="533400" indent="-533400" eaLnBrk="1" hangingPunct="1">
              <a:lnSpc>
                <a:spcPct val="90000"/>
              </a:lnSpc>
              <a:buFontTx/>
              <a:buNone/>
            </a:pPr>
            <a:r>
              <a:rPr lang="en-US" sz="2000" b="1" i="1" dirty="0" smtClean="0"/>
              <a:t>	b.  Skeletal system</a:t>
            </a:r>
          </a:p>
          <a:p>
            <a:pPr marL="533400" indent="-533400" eaLnBrk="1" hangingPunct="1">
              <a:lnSpc>
                <a:spcPct val="90000"/>
              </a:lnSpc>
              <a:buFontTx/>
              <a:buNone/>
            </a:pPr>
            <a:r>
              <a:rPr lang="en-US" sz="2000" b="1" i="1" dirty="0" smtClean="0"/>
              <a:t>	c.  Muscular system</a:t>
            </a:r>
          </a:p>
          <a:p>
            <a:pPr marL="533400" indent="-533400" eaLnBrk="1" hangingPunct="1">
              <a:lnSpc>
                <a:spcPct val="90000"/>
              </a:lnSpc>
              <a:buFontTx/>
              <a:buNone/>
            </a:pPr>
            <a:r>
              <a:rPr lang="en-US" sz="2000" b="1" i="1" dirty="0" smtClean="0"/>
              <a:t>	d.  Nervous system</a:t>
            </a:r>
          </a:p>
          <a:p>
            <a:pPr marL="533400" indent="-533400" eaLnBrk="1" hangingPunct="1">
              <a:lnSpc>
                <a:spcPct val="90000"/>
              </a:lnSpc>
              <a:buFontTx/>
              <a:buNone/>
            </a:pPr>
            <a:r>
              <a:rPr lang="en-US" sz="2000" b="1" i="1" dirty="0" smtClean="0"/>
              <a:t>	</a:t>
            </a:r>
          </a:p>
          <a:p>
            <a:pPr marL="533400" indent="-533400" eaLnBrk="1" hangingPunct="1">
              <a:lnSpc>
                <a:spcPct val="90000"/>
              </a:lnSpc>
              <a:buFontTx/>
              <a:buNone/>
            </a:pPr>
            <a:r>
              <a:rPr lang="en-US" sz="2000" b="1" dirty="0" smtClean="0"/>
              <a:t>	</a:t>
            </a:r>
            <a:endParaRPr lang="en-US" sz="2800" b="1" dirty="0" smtClean="0"/>
          </a:p>
        </p:txBody>
      </p:sp>
      <p:pic>
        <p:nvPicPr>
          <p:cNvPr id="15364" name="Picture 4" descr="170257"/>
          <p:cNvPicPr>
            <a:picLocks noGrp="1" noChangeAspect="1" noChangeArrowheads="1"/>
          </p:cNvPicPr>
          <p:nvPr>
            <p:ph type="clipArt" sz="half" idx="2"/>
          </p:nvPr>
        </p:nvPicPr>
        <p:blipFill>
          <a:blip r:embed="rId2" cstate="print"/>
          <a:srcRect/>
          <a:stretch>
            <a:fillRect/>
          </a:stretch>
        </p:blipFill>
        <p:spPr>
          <a:xfrm>
            <a:off x="4267200" y="1143000"/>
            <a:ext cx="4876800" cy="51054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304800"/>
            <a:ext cx="8382000" cy="685800"/>
          </a:xfrm>
          <a:noFill/>
          <a:ln>
            <a:solidFill>
              <a:srgbClr val="FFFF66"/>
            </a:solidFill>
          </a:ln>
        </p:spPr>
        <p:txBody>
          <a:bodyPr/>
          <a:lstStyle/>
          <a:p>
            <a:pPr eaLnBrk="1" hangingPunct="1"/>
            <a:r>
              <a:rPr lang="en-US" sz="4000" b="1" smtClean="0">
                <a:solidFill>
                  <a:schemeClr val="tx1"/>
                </a:solidFill>
              </a:rPr>
              <a:t>Structural Organization of Matter</a:t>
            </a:r>
          </a:p>
        </p:txBody>
      </p:sp>
      <p:sp>
        <p:nvSpPr>
          <p:cNvPr id="16387" name="Rectangle 3"/>
          <p:cNvSpPr>
            <a:spLocks noGrp="1" noChangeArrowheads="1"/>
          </p:cNvSpPr>
          <p:nvPr>
            <p:ph type="body" sz="half" idx="1"/>
          </p:nvPr>
        </p:nvSpPr>
        <p:spPr>
          <a:xfrm>
            <a:off x="228600" y="1371600"/>
            <a:ext cx="3962400" cy="4724400"/>
          </a:xfrm>
          <a:ln>
            <a:solidFill>
              <a:srgbClr val="FFFF66"/>
            </a:solidFill>
          </a:ln>
        </p:spPr>
        <p:txBody>
          <a:bodyPr/>
          <a:lstStyle/>
          <a:p>
            <a:pPr marL="533400" indent="-533400" eaLnBrk="1" hangingPunct="1">
              <a:buFontTx/>
              <a:buNone/>
            </a:pPr>
            <a:r>
              <a:rPr lang="en-US" sz="2000" b="1" dirty="0" smtClean="0"/>
              <a:t>	</a:t>
            </a:r>
            <a:r>
              <a:rPr lang="en-US" sz="2000" b="1" i="1" dirty="0" smtClean="0"/>
              <a:t>Anatomy &amp; Physiology 242:</a:t>
            </a:r>
          </a:p>
          <a:p>
            <a:pPr marL="533400" indent="-533400" eaLnBrk="1" hangingPunct="1">
              <a:buFontTx/>
              <a:buNone/>
            </a:pPr>
            <a:r>
              <a:rPr lang="en-US" sz="2000" b="1" i="1" dirty="0" smtClean="0"/>
              <a:t>	e.  Endocrine system</a:t>
            </a:r>
          </a:p>
          <a:p>
            <a:pPr marL="533400" indent="-533400" eaLnBrk="1" hangingPunct="1">
              <a:buFontTx/>
              <a:buNone/>
            </a:pPr>
            <a:r>
              <a:rPr lang="en-US" sz="2000" b="1" i="1" dirty="0" smtClean="0"/>
              <a:t>	f.  Cardiovascular system</a:t>
            </a:r>
          </a:p>
          <a:p>
            <a:pPr marL="533400" indent="-533400" eaLnBrk="1" hangingPunct="1">
              <a:buFontTx/>
              <a:buNone/>
            </a:pPr>
            <a:r>
              <a:rPr lang="en-US" sz="2000" b="1" i="1" dirty="0" smtClean="0"/>
              <a:t>	g.  Lymphatic system</a:t>
            </a:r>
          </a:p>
          <a:p>
            <a:pPr marL="533400" indent="-533400" eaLnBrk="1" hangingPunct="1">
              <a:buFontTx/>
              <a:buNone/>
            </a:pPr>
            <a:r>
              <a:rPr lang="en-US" sz="2000" b="1" i="1" dirty="0" smtClean="0"/>
              <a:t>	h.  Respiratory system</a:t>
            </a:r>
          </a:p>
          <a:p>
            <a:pPr marL="533400" indent="-533400" eaLnBrk="1" hangingPunct="1">
              <a:buFontTx/>
              <a:buNone/>
            </a:pPr>
            <a:r>
              <a:rPr lang="en-US" sz="2000" b="1" i="1" dirty="0" smtClean="0"/>
              <a:t>	I.  Digestive system</a:t>
            </a:r>
          </a:p>
          <a:p>
            <a:pPr marL="533400" indent="-533400" eaLnBrk="1" hangingPunct="1">
              <a:buFontTx/>
              <a:buNone/>
            </a:pPr>
            <a:r>
              <a:rPr lang="en-US" sz="2000" b="1" i="1" dirty="0" smtClean="0"/>
              <a:t>	j.  Urinary system</a:t>
            </a:r>
          </a:p>
          <a:p>
            <a:pPr marL="533400" indent="-533400" eaLnBrk="1" hangingPunct="1">
              <a:buFontTx/>
              <a:buNone/>
            </a:pPr>
            <a:r>
              <a:rPr lang="en-US" sz="2000" b="1" i="1" dirty="0" smtClean="0"/>
              <a:t>	k. Reproductive system</a:t>
            </a:r>
          </a:p>
        </p:txBody>
      </p:sp>
      <p:pic>
        <p:nvPicPr>
          <p:cNvPr id="16388" name="Picture 4" descr="170257"/>
          <p:cNvPicPr>
            <a:picLocks noGrp="1" noChangeAspect="1" noChangeArrowheads="1"/>
          </p:cNvPicPr>
          <p:nvPr>
            <p:ph type="clipArt" sz="half" idx="2"/>
          </p:nvPr>
        </p:nvPicPr>
        <p:blipFill>
          <a:blip r:embed="rId2" cstate="print"/>
          <a:srcRect/>
          <a:stretch>
            <a:fillRect/>
          </a:stretch>
        </p:blipFill>
        <p:spPr>
          <a:xfrm>
            <a:off x="4267200" y="1143000"/>
            <a:ext cx="4876800" cy="51054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838200"/>
          </a:xfrm>
          <a:ln>
            <a:solidFill>
              <a:srgbClr val="FFFF66"/>
            </a:solidFill>
          </a:ln>
        </p:spPr>
        <p:txBody>
          <a:bodyPr/>
          <a:lstStyle/>
          <a:p>
            <a:pPr eaLnBrk="1" hangingPunct="1"/>
            <a:r>
              <a:rPr lang="en-US" sz="4000" b="1" smtClean="0">
                <a:solidFill>
                  <a:schemeClr val="tx1"/>
                </a:solidFill>
              </a:rPr>
              <a:t>Basic Life Processes</a:t>
            </a:r>
          </a:p>
        </p:txBody>
      </p:sp>
      <p:sp>
        <p:nvSpPr>
          <p:cNvPr id="17411" name="Rectangle 3"/>
          <p:cNvSpPr>
            <a:spLocks noGrp="1" noChangeArrowheads="1"/>
          </p:cNvSpPr>
          <p:nvPr>
            <p:ph type="body" sz="half" idx="1"/>
          </p:nvPr>
        </p:nvSpPr>
        <p:spPr>
          <a:xfrm>
            <a:off x="304800" y="1371600"/>
            <a:ext cx="4191000" cy="5257800"/>
          </a:xfrm>
          <a:ln>
            <a:solidFill>
              <a:srgbClr val="FFFF66"/>
            </a:solidFill>
          </a:ln>
        </p:spPr>
        <p:txBody>
          <a:bodyPr/>
          <a:lstStyle/>
          <a:p>
            <a:pPr marL="533400" indent="-533400" eaLnBrk="1" hangingPunct="1">
              <a:lnSpc>
                <a:spcPct val="90000"/>
              </a:lnSpc>
              <a:buFontTx/>
              <a:buAutoNum type="arabicPeriod"/>
            </a:pPr>
            <a:r>
              <a:rPr lang="en-US" sz="2400" b="1" dirty="0" smtClean="0"/>
              <a:t>High level of organization</a:t>
            </a:r>
          </a:p>
          <a:p>
            <a:pPr marL="533400" indent="-533400" eaLnBrk="1" hangingPunct="1">
              <a:lnSpc>
                <a:spcPct val="90000"/>
              </a:lnSpc>
              <a:buFontTx/>
              <a:buAutoNum type="arabicPeriod"/>
            </a:pPr>
            <a:r>
              <a:rPr lang="en-US" sz="2400" b="1" dirty="0" smtClean="0"/>
              <a:t>Composed of Cells</a:t>
            </a:r>
          </a:p>
          <a:p>
            <a:pPr marL="533400" indent="-533400" eaLnBrk="1" hangingPunct="1">
              <a:lnSpc>
                <a:spcPct val="90000"/>
              </a:lnSpc>
              <a:buFontTx/>
              <a:buNone/>
            </a:pPr>
            <a:r>
              <a:rPr lang="en-US" sz="2400" b="1" dirty="0" smtClean="0"/>
              <a:t>	</a:t>
            </a:r>
            <a:r>
              <a:rPr lang="en-US" sz="2000" b="1" i="1" dirty="0" smtClean="0"/>
              <a:t>Either prokaryotic or Eukaryotic</a:t>
            </a:r>
          </a:p>
          <a:p>
            <a:pPr marL="533400" indent="-533400" eaLnBrk="1" hangingPunct="1">
              <a:lnSpc>
                <a:spcPct val="90000"/>
              </a:lnSpc>
              <a:buFontTx/>
              <a:buNone/>
            </a:pPr>
            <a:r>
              <a:rPr lang="en-US" sz="2400" b="1" dirty="0" smtClean="0"/>
              <a:t>3</a:t>
            </a:r>
            <a:r>
              <a:rPr lang="en-US" sz="2000" b="1" dirty="0" smtClean="0"/>
              <a:t>.	</a:t>
            </a:r>
            <a:r>
              <a:rPr lang="en-US" sz="2400" b="1" dirty="0" smtClean="0"/>
              <a:t>Metabolism</a:t>
            </a:r>
          </a:p>
          <a:p>
            <a:pPr marL="533400" indent="-533400" eaLnBrk="1" hangingPunct="1">
              <a:lnSpc>
                <a:spcPct val="90000"/>
              </a:lnSpc>
              <a:buFontTx/>
              <a:buNone/>
            </a:pPr>
            <a:r>
              <a:rPr lang="en-US" sz="2400" b="1" dirty="0" smtClean="0"/>
              <a:t>	</a:t>
            </a:r>
            <a:r>
              <a:rPr lang="en-US" sz="2000" b="1" i="1" dirty="0" smtClean="0"/>
              <a:t>Sum of all biochemical processes of cells, tissues, organs, and organ systems</a:t>
            </a:r>
          </a:p>
          <a:p>
            <a:pPr marL="533400" indent="-533400" eaLnBrk="1" hangingPunct="1">
              <a:lnSpc>
                <a:spcPct val="90000"/>
              </a:lnSpc>
              <a:buFontTx/>
              <a:buNone/>
            </a:pPr>
            <a:r>
              <a:rPr lang="en-US" sz="2400" b="1" dirty="0" smtClean="0"/>
              <a:t>4.	Responsiveness/Movement</a:t>
            </a:r>
          </a:p>
          <a:p>
            <a:pPr marL="533400" indent="-533400" eaLnBrk="1" hangingPunct="1">
              <a:lnSpc>
                <a:spcPct val="90000"/>
              </a:lnSpc>
              <a:buFontTx/>
              <a:buNone/>
            </a:pPr>
            <a:r>
              <a:rPr lang="en-US" sz="2400" b="1" dirty="0" smtClean="0"/>
              <a:t>	</a:t>
            </a:r>
            <a:r>
              <a:rPr lang="en-US" sz="2000" b="1" i="1" dirty="0" smtClean="0"/>
              <a:t>Ability to detect and respond to changes in the internal and external environment</a:t>
            </a:r>
          </a:p>
          <a:p>
            <a:pPr marL="533400" indent="-533400" eaLnBrk="1" hangingPunct="1">
              <a:lnSpc>
                <a:spcPct val="90000"/>
              </a:lnSpc>
              <a:buFontTx/>
              <a:buNone/>
            </a:pPr>
            <a:r>
              <a:rPr lang="en-US" sz="2400" b="1" i="1" dirty="0" smtClean="0"/>
              <a:t>	</a:t>
            </a:r>
            <a:r>
              <a:rPr lang="en-US" sz="2000" b="1" i="1" dirty="0" smtClean="0"/>
              <a:t>Movement occurs at the intracellular, cellular, organ leve</a:t>
            </a:r>
            <a:r>
              <a:rPr lang="en-US" sz="2400" b="1" i="1" dirty="0" smtClean="0"/>
              <a:t>ls</a:t>
            </a:r>
          </a:p>
        </p:txBody>
      </p:sp>
      <p:pic>
        <p:nvPicPr>
          <p:cNvPr id="17412" name="Picture 6" descr="bs02064_"/>
          <p:cNvPicPr>
            <a:picLocks noGrp="1" noChangeAspect="1" noChangeArrowheads="1"/>
          </p:cNvPicPr>
          <p:nvPr>
            <p:ph type="clipArt" sz="half" idx="2"/>
          </p:nvPr>
        </p:nvPicPr>
        <p:blipFill>
          <a:blip r:embed="rId2" cstate="print"/>
          <a:srcRect/>
          <a:stretch>
            <a:fillRect/>
          </a:stretch>
        </p:blipFill>
        <p:spPr>
          <a:xfrm>
            <a:off x="5105400" y="2133600"/>
            <a:ext cx="3810000" cy="3792538"/>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81000"/>
            <a:ext cx="7772400" cy="838200"/>
          </a:xfrm>
          <a:ln>
            <a:solidFill>
              <a:srgbClr val="FFFF66"/>
            </a:solidFill>
          </a:ln>
        </p:spPr>
        <p:txBody>
          <a:bodyPr/>
          <a:lstStyle/>
          <a:p>
            <a:pPr eaLnBrk="1" hangingPunct="1"/>
            <a:r>
              <a:rPr lang="en-US" sz="4000" b="1" smtClean="0">
                <a:solidFill>
                  <a:schemeClr val="tx1"/>
                </a:solidFill>
              </a:rPr>
              <a:t>Basic Life Processes</a:t>
            </a:r>
          </a:p>
        </p:txBody>
      </p:sp>
      <p:sp>
        <p:nvSpPr>
          <p:cNvPr id="18435" name="Rectangle 3"/>
          <p:cNvSpPr>
            <a:spLocks noGrp="1" noChangeArrowheads="1"/>
          </p:cNvSpPr>
          <p:nvPr>
            <p:ph type="body" sz="half" idx="1"/>
          </p:nvPr>
        </p:nvSpPr>
        <p:spPr>
          <a:xfrm>
            <a:off x="304800" y="1371600"/>
            <a:ext cx="5334000" cy="5334000"/>
          </a:xfrm>
          <a:ln>
            <a:solidFill>
              <a:srgbClr val="FFFF66"/>
            </a:solidFill>
          </a:ln>
        </p:spPr>
        <p:txBody>
          <a:bodyPr/>
          <a:lstStyle/>
          <a:p>
            <a:pPr marL="533400" indent="-533400" eaLnBrk="1" hangingPunct="1">
              <a:buFontTx/>
              <a:buAutoNum type="arabicPeriod" startAt="5"/>
            </a:pPr>
            <a:r>
              <a:rPr lang="en-US" sz="2800" b="1" dirty="0" smtClean="0"/>
              <a:t>Homeostasis</a:t>
            </a:r>
          </a:p>
          <a:p>
            <a:pPr marL="533400" indent="-533400" eaLnBrk="1" hangingPunct="1">
              <a:buFontTx/>
              <a:buNone/>
            </a:pPr>
            <a:r>
              <a:rPr lang="en-US" sz="2000" b="1" dirty="0" smtClean="0"/>
              <a:t>	</a:t>
            </a:r>
            <a:r>
              <a:rPr lang="en-US" sz="2000" b="1" i="1" dirty="0" smtClean="0"/>
              <a:t>ability to maintain Equilibrium of the body’s internal environment </a:t>
            </a:r>
            <a:r>
              <a:rPr lang="en-US" sz="2800" b="1" dirty="0" smtClean="0"/>
              <a:t>	</a:t>
            </a:r>
            <a:endParaRPr lang="en-US" sz="2000" b="1" dirty="0" smtClean="0"/>
          </a:p>
          <a:p>
            <a:pPr marL="533400" indent="-533400" eaLnBrk="1" hangingPunct="1">
              <a:buFontTx/>
              <a:buNone/>
            </a:pPr>
            <a:r>
              <a:rPr lang="en-US" sz="2800" b="1" dirty="0" smtClean="0"/>
              <a:t>6.	Differentiation/Growth</a:t>
            </a:r>
          </a:p>
          <a:p>
            <a:pPr marL="533400" indent="-533400" eaLnBrk="1" hangingPunct="1">
              <a:buFontTx/>
              <a:buNone/>
            </a:pPr>
            <a:r>
              <a:rPr lang="en-US" sz="2800" b="1" dirty="0" smtClean="0"/>
              <a:t>	</a:t>
            </a:r>
            <a:r>
              <a:rPr lang="en-US" sz="2000" b="1" i="1" dirty="0" smtClean="0"/>
              <a:t>Process a cell undergoes to develop from a unspecialized to a specialized cell. Increase in number of cells, size of cells, tissues, organs, and the body.  Single cell to </a:t>
            </a:r>
            <a:r>
              <a:rPr lang="en-US" sz="2000" b="1" i="1" dirty="0" err="1" smtClean="0"/>
              <a:t>multicellular</a:t>
            </a:r>
            <a:r>
              <a:rPr lang="en-US" sz="2000" b="1" i="1" dirty="0" smtClean="0"/>
              <a:t> complex organism</a:t>
            </a:r>
          </a:p>
          <a:p>
            <a:pPr marL="533400" indent="-533400" eaLnBrk="1" hangingPunct="1">
              <a:buFontTx/>
              <a:buNone/>
            </a:pPr>
            <a:r>
              <a:rPr lang="en-US" sz="2800" b="1" dirty="0" smtClean="0"/>
              <a:t>7.	Reproduction</a:t>
            </a:r>
          </a:p>
          <a:p>
            <a:pPr marL="533400" indent="-533400" eaLnBrk="1" hangingPunct="1">
              <a:buFontTx/>
              <a:buNone/>
            </a:pPr>
            <a:r>
              <a:rPr lang="en-US" sz="2800" b="1" dirty="0" smtClean="0"/>
              <a:t>	</a:t>
            </a:r>
            <a:r>
              <a:rPr lang="en-US" sz="2000" b="1" i="1" dirty="0" smtClean="0"/>
              <a:t>Formation of new cells for growth, repair, or replacement, or the production of a new individual</a:t>
            </a:r>
            <a:r>
              <a:rPr lang="en-US" sz="2000" b="1" dirty="0" smtClean="0"/>
              <a:t>. </a:t>
            </a:r>
            <a:endParaRPr lang="en-US" sz="2800" b="1" dirty="0" smtClean="0"/>
          </a:p>
          <a:p>
            <a:pPr marL="533400" indent="-533400" eaLnBrk="1" hangingPunct="1">
              <a:buFontTx/>
              <a:buAutoNum type="arabicPeriod" startAt="6"/>
            </a:pPr>
            <a:endParaRPr lang="en-US" sz="2800" b="1" dirty="0" smtClean="0"/>
          </a:p>
        </p:txBody>
      </p:sp>
      <p:pic>
        <p:nvPicPr>
          <p:cNvPr id="18436" name="Picture 5" descr="C:\Documents and Settings\GaryB\Local Settings\Temporary Internet Files\Content.IE5\TQMHIGWP\MCj04368160000[1].wmf"/>
          <p:cNvPicPr>
            <a:picLocks noChangeAspect="1" noChangeArrowheads="1"/>
          </p:cNvPicPr>
          <p:nvPr/>
        </p:nvPicPr>
        <p:blipFill>
          <a:blip r:embed="rId2" cstate="print"/>
          <a:srcRect/>
          <a:stretch>
            <a:fillRect/>
          </a:stretch>
        </p:blipFill>
        <p:spPr bwMode="auto">
          <a:xfrm>
            <a:off x="6172200" y="1828800"/>
            <a:ext cx="2743200" cy="432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dirty="0">
                <a:latin typeface="+mj-lt"/>
                <a:ea typeface="+mj-ea"/>
                <a:cs typeface="+mj-cs"/>
              </a:rPr>
              <a:t>Scientific Method</a:t>
            </a:r>
          </a:p>
        </p:txBody>
      </p:sp>
      <p:sp>
        <p:nvSpPr>
          <p:cNvPr id="9" name="Rectangle 3"/>
          <p:cNvSpPr txBox="1">
            <a:spLocks noChangeArrowheads="1"/>
          </p:cNvSpPr>
          <p:nvPr/>
        </p:nvSpPr>
        <p:spPr>
          <a:xfrm>
            <a:off x="457200" y="1600200"/>
            <a:ext cx="8229600" cy="4525963"/>
          </a:xfrm>
          <a:prstGeom prst="rect">
            <a:avLst/>
          </a:prstGeom>
        </p:spPr>
        <p:txBody>
          <a:bodyPr/>
          <a:lstStyle/>
          <a:p>
            <a:pPr marL="342900" indent="-342900" eaLnBrk="0" hangingPunct="0">
              <a:spcBef>
                <a:spcPct val="20000"/>
              </a:spcBef>
              <a:buFontTx/>
              <a:buChar char="•"/>
              <a:defRPr/>
            </a:pPr>
            <a:r>
              <a:rPr lang="en-US" sz="3200" b="1" kern="0" dirty="0">
                <a:latin typeface="+mn-lt"/>
              </a:rPr>
              <a:t>Bacon (1561-1626) and Descartes (1596-1650)</a:t>
            </a:r>
          </a:p>
          <a:p>
            <a:pPr marL="742950" lvl="1" indent="-285750" eaLnBrk="0" hangingPunct="0">
              <a:spcBef>
                <a:spcPct val="20000"/>
              </a:spcBef>
              <a:buFontTx/>
              <a:buChar char="–"/>
              <a:defRPr/>
            </a:pPr>
            <a:r>
              <a:rPr lang="en-US" sz="2000" b="1" i="1" kern="0" dirty="0">
                <a:latin typeface="+mn-lt"/>
              </a:rPr>
              <a:t>new habits of scientific thought</a:t>
            </a:r>
          </a:p>
          <a:p>
            <a:pPr marL="342900" indent="-342900" eaLnBrk="0" hangingPunct="0">
              <a:spcBef>
                <a:spcPct val="20000"/>
              </a:spcBef>
              <a:buFontTx/>
              <a:buChar char="•"/>
              <a:defRPr/>
            </a:pPr>
            <a:r>
              <a:rPr lang="en-US" sz="3200" b="1" kern="0" dirty="0">
                <a:latin typeface="+mn-lt"/>
              </a:rPr>
              <a:t>England and France</a:t>
            </a:r>
          </a:p>
          <a:p>
            <a:pPr marL="742950" lvl="1" indent="-285750" eaLnBrk="0" hangingPunct="0">
              <a:spcBef>
                <a:spcPct val="20000"/>
              </a:spcBef>
              <a:buFontTx/>
              <a:buChar char="–"/>
              <a:defRPr/>
            </a:pPr>
            <a:r>
              <a:rPr lang="en-US" sz="2000" b="1" i="1" kern="0" dirty="0">
                <a:latin typeface="+mn-lt"/>
              </a:rPr>
              <a:t>academies of science --still exist today</a:t>
            </a:r>
          </a:p>
          <a:p>
            <a:pPr marL="342900" indent="-342900" eaLnBrk="0" hangingPunct="0">
              <a:spcBef>
                <a:spcPct val="20000"/>
              </a:spcBef>
              <a:buFontTx/>
              <a:buChar char="•"/>
              <a:defRPr/>
            </a:pPr>
            <a:r>
              <a:rPr lang="en-US" sz="3200" b="1" kern="0" dirty="0">
                <a:latin typeface="+mn-lt"/>
              </a:rPr>
              <a:t>Science</a:t>
            </a:r>
          </a:p>
          <a:p>
            <a:pPr marL="742950" lvl="1" indent="-285750" eaLnBrk="0" hangingPunct="0">
              <a:spcBef>
                <a:spcPct val="20000"/>
              </a:spcBef>
              <a:buFontTx/>
              <a:buChar char="–"/>
              <a:defRPr/>
            </a:pPr>
            <a:r>
              <a:rPr lang="en-US" sz="2000" b="1" i="1" kern="0" dirty="0">
                <a:latin typeface="+mn-lt"/>
              </a:rPr>
              <a:t>produces reliable, objective and testable information about nature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1000"/>
            <a:ext cx="7772400" cy="838200"/>
          </a:xfrm>
          <a:ln>
            <a:solidFill>
              <a:srgbClr val="FFFF66"/>
            </a:solidFill>
          </a:ln>
        </p:spPr>
        <p:txBody>
          <a:bodyPr/>
          <a:lstStyle/>
          <a:p>
            <a:pPr eaLnBrk="1" hangingPunct="1"/>
            <a:r>
              <a:rPr lang="en-US" sz="4000" b="1" smtClean="0">
                <a:solidFill>
                  <a:schemeClr val="tx1"/>
                </a:solidFill>
              </a:rPr>
              <a:t>Basic Life Processes</a:t>
            </a:r>
          </a:p>
        </p:txBody>
      </p:sp>
      <p:sp>
        <p:nvSpPr>
          <p:cNvPr id="19459" name="Rectangle 3"/>
          <p:cNvSpPr>
            <a:spLocks noGrp="1" noChangeArrowheads="1"/>
          </p:cNvSpPr>
          <p:nvPr>
            <p:ph type="body" sz="half" idx="1"/>
          </p:nvPr>
        </p:nvSpPr>
        <p:spPr>
          <a:xfrm>
            <a:off x="304800" y="1447800"/>
            <a:ext cx="5943600" cy="5181600"/>
          </a:xfrm>
          <a:ln>
            <a:solidFill>
              <a:srgbClr val="FFFF66"/>
            </a:solidFill>
          </a:ln>
        </p:spPr>
        <p:txBody>
          <a:bodyPr/>
          <a:lstStyle/>
          <a:p>
            <a:pPr marL="533400" indent="-533400" eaLnBrk="1" hangingPunct="1">
              <a:buFontTx/>
              <a:buAutoNum type="arabicPeriod" startAt="7"/>
              <a:defRPr/>
            </a:pPr>
            <a:r>
              <a:rPr lang="en-US" sz="2800" b="1" dirty="0" smtClean="0"/>
              <a:t>Evolution: </a:t>
            </a:r>
            <a:r>
              <a:rPr lang="en-US" sz="2000" b="1" dirty="0" smtClean="0"/>
              <a:t>Genetic Change within populations from generation to generation due to genetic mutations and natural selection. </a:t>
            </a:r>
          </a:p>
          <a:p>
            <a:pPr>
              <a:defRPr/>
            </a:pPr>
            <a:r>
              <a:rPr lang="en-US" sz="2000" b="1" i="1" dirty="0" smtClean="0"/>
              <a:t>Examples: Antibiotic bacteria (</a:t>
            </a:r>
            <a:r>
              <a:rPr lang="en-US" sz="1800" b="1" i="1" dirty="0" smtClean="0"/>
              <a:t>MRSA) </a:t>
            </a:r>
            <a:r>
              <a:rPr lang="en-US" sz="1800" i="1" dirty="0" err="1" smtClean="0"/>
              <a:t>methicillin</a:t>
            </a:r>
            <a:r>
              <a:rPr lang="en-US" sz="1800" i="1" dirty="0" smtClean="0"/>
              <a:t>-resistant Staphylococcus </a:t>
            </a:r>
            <a:r>
              <a:rPr lang="en-US" sz="1800" i="1" dirty="0" err="1" smtClean="0"/>
              <a:t>aureus</a:t>
            </a:r>
            <a:r>
              <a:rPr lang="en-US" sz="1800" i="1" dirty="0" smtClean="0"/>
              <a:t>. It's a strain of staph that's resistant to the broad-spectrum antibiotics commonly used to treat it. MRSA can be fatal. </a:t>
            </a:r>
          </a:p>
          <a:p>
            <a:pPr>
              <a:defRPr/>
            </a:pPr>
            <a:r>
              <a:rPr lang="en-US" sz="1800" i="1" dirty="0" smtClean="0"/>
              <a:t>Most MRSA infections occur in hospitals or other health care settings, such as nursing homes and dialysis centers. It's known as </a:t>
            </a:r>
            <a:r>
              <a:rPr lang="en-US" sz="1800" b="1" i="1" dirty="0" smtClean="0"/>
              <a:t>health care-associated MRSA, or HA-MRSA.</a:t>
            </a:r>
            <a:r>
              <a:rPr lang="en-US" sz="1800" i="1" dirty="0" smtClean="0"/>
              <a:t> Older adults and people with weakened immune systems are at most risk of HA-MRSA. More recently, another type of MRSA has occurred among otherwise healthy people in the wider community. This form, </a:t>
            </a:r>
            <a:r>
              <a:rPr lang="en-US" sz="1800" b="1" i="1" dirty="0" smtClean="0"/>
              <a:t>community-associated MRSA, or CA-MRSA,</a:t>
            </a:r>
            <a:r>
              <a:rPr lang="en-US" sz="1800" i="1" dirty="0" smtClean="0"/>
              <a:t> is responsible for serious skin and soft tissue infections and for a serious form of pneumonia</a:t>
            </a:r>
            <a:r>
              <a:rPr lang="en-US" sz="1800" dirty="0" smtClean="0"/>
              <a:t>. </a:t>
            </a:r>
          </a:p>
          <a:p>
            <a:pPr marL="533400" indent="-533400" eaLnBrk="1" hangingPunct="1">
              <a:buFontTx/>
              <a:buNone/>
              <a:defRPr/>
            </a:pPr>
            <a:endParaRPr lang="en-US" sz="2800" b="1" dirty="0" smtClean="0"/>
          </a:p>
        </p:txBody>
      </p:sp>
      <p:pic>
        <p:nvPicPr>
          <p:cNvPr id="19460" name="Picture 10" descr="C:\Documents and Settings\GaryB\Local Settings\Temporary Internet Files\Content.IE5\XZ54CEFF\MCj03536190000[1].wmf"/>
          <p:cNvPicPr>
            <a:picLocks noChangeAspect="1" noChangeArrowheads="1"/>
          </p:cNvPicPr>
          <p:nvPr/>
        </p:nvPicPr>
        <p:blipFill>
          <a:blip r:embed="rId2" cstate="print"/>
          <a:srcRect/>
          <a:stretch>
            <a:fillRect/>
          </a:stretch>
        </p:blipFill>
        <p:spPr bwMode="auto">
          <a:xfrm>
            <a:off x="6289675" y="1600200"/>
            <a:ext cx="2854325"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81000"/>
            <a:ext cx="7772400" cy="914400"/>
          </a:xfrm>
          <a:ln>
            <a:solidFill>
              <a:srgbClr val="FFFF66"/>
            </a:solidFill>
          </a:ln>
        </p:spPr>
        <p:txBody>
          <a:bodyPr/>
          <a:lstStyle/>
          <a:p>
            <a:pPr eaLnBrk="1" hangingPunct="1"/>
            <a:r>
              <a:rPr lang="en-US" sz="4000" b="1" smtClean="0">
                <a:solidFill>
                  <a:schemeClr val="tx1"/>
                </a:solidFill>
              </a:rPr>
              <a:t>Basic Life Processes</a:t>
            </a:r>
          </a:p>
        </p:txBody>
      </p:sp>
      <p:sp>
        <p:nvSpPr>
          <p:cNvPr id="20483" name="Rectangle 3"/>
          <p:cNvSpPr>
            <a:spLocks noGrp="1" noChangeArrowheads="1"/>
          </p:cNvSpPr>
          <p:nvPr>
            <p:ph type="body" sz="half" idx="1"/>
          </p:nvPr>
        </p:nvSpPr>
        <p:spPr>
          <a:xfrm>
            <a:off x="381000" y="1981200"/>
            <a:ext cx="4724400" cy="4495800"/>
          </a:xfrm>
          <a:ln>
            <a:solidFill>
              <a:srgbClr val="FFFF66"/>
            </a:solidFill>
          </a:ln>
        </p:spPr>
        <p:txBody>
          <a:bodyPr/>
          <a:lstStyle/>
          <a:p>
            <a:pPr eaLnBrk="1" hangingPunct="1"/>
            <a:r>
              <a:rPr lang="en-US" b="1" dirty="0" smtClean="0"/>
              <a:t>Homeostasis</a:t>
            </a:r>
          </a:p>
          <a:p>
            <a:pPr eaLnBrk="1" hangingPunct="1">
              <a:buFontTx/>
              <a:buNone/>
            </a:pPr>
            <a:r>
              <a:rPr lang="en-US" b="1" dirty="0" smtClean="0"/>
              <a:t>	</a:t>
            </a:r>
            <a:r>
              <a:rPr lang="en-US" sz="2000" b="1" dirty="0" smtClean="0"/>
              <a:t> produced by the interaction of organ systems and regulatory processes (feedback systems).</a:t>
            </a:r>
          </a:p>
          <a:p>
            <a:pPr eaLnBrk="1" hangingPunct="1">
              <a:buFontTx/>
              <a:buNone/>
            </a:pPr>
            <a:r>
              <a:rPr lang="en-US" sz="2000" b="1" dirty="0" smtClean="0"/>
              <a:t>	Homeostasis is a dynamic condition in response to changing conditions.</a:t>
            </a:r>
          </a:p>
          <a:p>
            <a:pPr eaLnBrk="1" hangingPunct="1">
              <a:buFontTx/>
              <a:buNone/>
            </a:pPr>
            <a:r>
              <a:rPr lang="en-US" sz="2000" b="1" dirty="0" smtClean="0"/>
              <a:t>	The two body systems that largely control the body’s homeostatic state:</a:t>
            </a:r>
          </a:p>
          <a:p>
            <a:pPr eaLnBrk="1" hangingPunct="1">
              <a:buFontTx/>
              <a:buNone/>
            </a:pPr>
            <a:r>
              <a:rPr lang="en-US" sz="2000" b="1" dirty="0" smtClean="0"/>
              <a:t>		</a:t>
            </a:r>
            <a:r>
              <a:rPr lang="en-US" sz="2000" b="1" i="1" dirty="0" smtClean="0"/>
              <a:t>1.  Nervous system</a:t>
            </a:r>
          </a:p>
          <a:p>
            <a:pPr eaLnBrk="1" hangingPunct="1">
              <a:buFontTx/>
              <a:buNone/>
            </a:pPr>
            <a:r>
              <a:rPr lang="en-US" sz="2000" b="1" i="1" dirty="0" smtClean="0"/>
              <a:t>		2.  Endocrine system </a:t>
            </a:r>
          </a:p>
        </p:txBody>
      </p:sp>
      <p:pic>
        <p:nvPicPr>
          <p:cNvPr id="20484" name="Picture 8" descr="BD06675_"/>
          <p:cNvPicPr>
            <a:picLocks noGrp="1" noChangeAspect="1" noChangeArrowheads="1"/>
          </p:cNvPicPr>
          <p:nvPr>
            <p:ph type="clipArt" sz="half" idx="2"/>
          </p:nvPr>
        </p:nvPicPr>
        <p:blipFill>
          <a:blip r:embed="rId2" cstate="print"/>
          <a:srcRect/>
          <a:stretch>
            <a:fillRect/>
          </a:stretch>
        </p:blipFill>
        <p:spPr>
          <a:xfrm>
            <a:off x="5410200" y="1905000"/>
            <a:ext cx="3327400" cy="41148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eaLnBrk="1" hangingPunct="1"/>
            <a:r>
              <a:rPr lang="en-US" sz="3200" b="1" smtClean="0">
                <a:solidFill>
                  <a:schemeClr val="tx1"/>
                </a:solidFill>
              </a:rPr>
              <a:t>Control of Homeostasis</a:t>
            </a:r>
          </a:p>
        </p:txBody>
      </p:sp>
      <p:sp>
        <p:nvSpPr>
          <p:cNvPr id="21507" name="Rectangle 3"/>
          <p:cNvSpPr>
            <a:spLocks noGrp="1" noChangeArrowheads="1"/>
          </p:cNvSpPr>
          <p:nvPr>
            <p:ph type="body" idx="1"/>
          </p:nvPr>
        </p:nvSpPr>
        <p:spPr>
          <a:xfrm>
            <a:off x="685800" y="1447800"/>
            <a:ext cx="8458200" cy="4114800"/>
          </a:xfrm>
        </p:spPr>
        <p:txBody>
          <a:bodyPr/>
          <a:lstStyle/>
          <a:p>
            <a:pPr eaLnBrk="1" hangingPunct="1"/>
            <a:r>
              <a:rPr lang="en-US" sz="2400" b="1" dirty="0" smtClean="0"/>
              <a:t>Homeostasis</a:t>
            </a:r>
            <a:r>
              <a:rPr lang="en-US" sz="2400" dirty="0" smtClean="0"/>
              <a:t> is continually being disrupted by</a:t>
            </a:r>
          </a:p>
          <a:p>
            <a:pPr lvl="1" eaLnBrk="1" hangingPunct="1"/>
            <a:r>
              <a:rPr lang="en-US" sz="2400" i="1" dirty="0" smtClean="0"/>
              <a:t>external stimuli</a:t>
            </a:r>
          </a:p>
          <a:p>
            <a:pPr lvl="2" eaLnBrk="1" hangingPunct="1"/>
            <a:r>
              <a:rPr lang="en-US" i="1" dirty="0" smtClean="0"/>
              <a:t>intense heat, cold , and lack of oxygen</a:t>
            </a:r>
          </a:p>
          <a:p>
            <a:pPr lvl="1" eaLnBrk="1" hangingPunct="1"/>
            <a:r>
              <a:rPr lang="en-US" sz="2400" i="1" dirty="0" smtClean="0"/>
              <a:t>internal stimuli</a:t>
            </a:r>
          </a:p>
          <a:p>
            <a:pPr lvl="2" eaLnBrk="1" hangingPunct="1"/>
            <a:r>
              <a:rPr lang="en-US" i="1" dirty="0" smtClean="0"/>
              <a:t>psychological stresses</a:t>
            </a:r>
          </a:p>
          <a:p>
            <a:pPr lvl="2" eaLnBrk="1" hangingPunct="1"/>
            <a:r>
              <a:rPr lang="en-US" i="1" dirty="0" smtClean="0"/>
              <a:t>exercise</a:t>
            </a:r>
          </a:p>
          <a:p>
            <a:pPr eaLnBrk="1" hangingPunct="1"/>
            <a:r>
              <a:rPr lang="en-US" sz="2400" dirty="0" smtClean="0"/>
              <a:t>Disruptions are usually mild &amp; temporary</a:t>
            </a:r>
          </a:p>
          <a:p>
            <a:pPr eaLnBrk="1" hangingPunct="1"/>
            <a:r>
              <a:rPr lang="en-US" sz="2400" dirty="0" smtClean="0"/>
              <a:t>If homeostasis is not maintained, death may result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762000"/>
          </a:xfrm>
        </p:spPr>
        <p:txBody>
          <a:bodyPr/>
          <a:lstStyle/>
          <a:p>
            <a:pPr eaLnBrk="1" hangingPunct="1"/>
            <a:r>
              <a:rPr lang="en-US" sz="3200" b="1" smtClean="0">
                <a:solidFill>
                  <a:schemeClr val="tx1"/>
                </a:solidFill>
              </a:rPr>
              <a:t>CONTROL OF HOMEOSTASIS</a:t>
            </a:r>
          </a:p>
        </p:txBody>
      </p:sp>
      <p:sp>
        <p:nvSpPr>
          <p:cNvPr id="22531" name="Rectangle 3"/>
          <p:cNvSpPr>
            <a:spLocks noGrp="1" noChangeArrowheads="1"/>
          </p:cNvSpPr>
          <p:nvPr>
            <p:ph type="body" idx="1"/>
          </p:nvPr>
        </p:nvSpPr>
        <p:spPr>
          <a:xfrm>
            <a:off x="533400" y="1600200"/>
            <a:ext cx="7772400" cy="4114800"/>
          </a:xfrm>
        </p:spPr>
        <p:txBody>
          <a:bodyPr/>
          <a:lstStyle/>
          <a:p>
            <a:pPr eaLnBrk="1" hangingPunct="1"/>
            <a:r>
              <a:rPr lang="en-US" sz="2400" b="1" dirty="0" smtClean="0"/>
              <a:t>Homeostatic</a:t>
            </a:r>
            <a:r>
              <a:rPr lang="en-US" sz="2400" dirty="0" smtClean="0"/>
              <a:t> imbalances occur because of disruptions from the external or internal environments.</a:t>
            </a:r>
          </a:p>
          <a:p>
            <a:pPr lvl="1" eaLnBrk="1" hangingPunct="1"/>
            <a:r>
              <a:rPr lang="en-US" sz="2400" i="1" dirty="0" smtClean="0"/>
              <a:t>The </a:t>
            </a:r>
            <a:r>
              <a:rPr lang="en-US" sz="2400" i="1" dirty="0" smtClean="0"/>
              <a:t>nervous system detects changes and sends nerve impulses to counteract the disruption</a:t>
            </a:r>
            <a:r>
              <a:rPr lang="en-US" sz="2400" i="1" dirty="0" smtClean="0"/>
              <a:t>.</a:t>
            </a:r>
          </a:p>
          <a:p>
            <a:pPr lvl="1" eaLnBrk="1" hangingPunct="1"/>
            <a:r>
              <a:rPr lang="en-US" sz="2400" b="1" i="1" dirty="0" smtClean="0"/>
              <a:t>nerve impulses cause rapid changes</a:t>
            </a:r>
            <a:endParaRPr lang="en-US" sz="2400" b="1" i="1" dirty="0" smtClean="0"/>
          </a:p>
          <a:p>
            <a:pPr lvl="1" eaLnBrk="1" hangingPunct="1"/>
            <a:r>
              <a:rPr lang="en-US" sz="2400" i="1" dirty="0" smtClean="0"/>
              <a:t>The endocrine system regulates homeostasis by secreting </a:t>
            </a:r>
            <a:r>
              <a:rPr lang="en-US" sz="2400" i="1" dirty="0" smtClean="0"/>
              <a:t>hormones</a:t>
            </a:r>
            <a:r>
              <a:rPr lang="en-US" sz="2400" dirty="0" smtClean="0"/>
              <a:t>.</a:t>
            </a:r>
          </a:p>
          <a:p>
            <a:pPr lvl="1" eaLnBrk="1" hangingPunct="1"/>
            <a:r>
              <a:rPr lang="en-US" sz="2400" b="1" i="1" dirty="0" smtClean="0"/>
              <a:t>hormones </a:t>
            </a:r>
            <a:r>
              <a:rPr lang="en-US" sz="2400" b="1" i="1" dirty="0" smtClean="0"/>
              <a:t>usually work more slowly.</a:t>
            </a:r>
          </a:p>
          <a:p>
            <a:pPr eaLnBrk="1" hangingPunct="1"/>
            <a:r>
              <a:rPr lang="en-US" sz="2400" b="1" i="1" dirty="0" smtClean="0"/>
              <a:t>Examples:  CO2, O2, temperature, pH, blood pressure,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066800"/>
          </a:xfrm>
          <a:ln>
            <a:solidFill>
              <a:srgbClr val="FFFF66"/>
            </a:solidFill>
          </a:ln>
        </p:spPr>
        <p:txBody>
          <a:bodyPr/>
          <a:lstStyle/>
          <a:p>
            <a:pPr eaLnBrk="1" hangingPunct="1"/>
            <a:r>
              <a:rPr lang="en-US" sz="3600" b="1" smtClean="0">
                <a:solidFill>
                  <a:schemeClr val="tx1"/>
                </a:solidFill>
              </a:rPr>
              <a:t>Example of Homeostasis</a:t>
            </a:r>
            <a:br>
              <a:rPr lang="en-US" sz="3600" b="1" smtClean="0">
                <a:solidFill>
                  <a:schemeClr val="tx1"/>
                </a:solidFill>
              </a:rPr>
            </a:br>
            <a:r>
              <a:rPr lang="en-US" sz="3600" b="1" smtClean="0">
                <a:solidFill>
                  <a:schemeClr val="tx1"/>
                </a:solidFill>
              </a:rPr>
              <a:t>Fluid balance in the Body</a:t>
            </a:r>
          </a:p>
        </p:txBody>
      </p:sp>
      <p:sp>
        <p:nvSpPr>
          <p:cNvPr id="23555" name="Rectangle 3"/>
          <p:cNvSpPr>
            <a:spLocks noGrp="1" noChangeArrowheads="1"/>
          </p:cNvSpPr>
          <p:nvPr>
            <p:ph type="body" sz="half" idx="1"/>
          </p:nvPr>
        </p:nvSpPr>
        <p:spPr>
          <a:xfrm>
            <a:off x="381000" y="1905000"/>
            <a:ext cx="3124200" cy="4114800"/>
          </a:xfrm>
          <a:ln>
            <a:solidFill>
              <a:srgbClr val="FFFF66"/>
            </a:solidFill>
          </a:ln>
        </p:spPr>
        <p:txBody>
          <a:bodyPr/>
          <a:lstStyle/>
          <a:p>
            <a:pPr marL="533400" indent="-533400" eaLnBrk="1" hangingPunct="1"/>
            <a:r>
              <a:rPr lang="en-US" sz="2800" b="1" dirty="0" smtClean="0"/>
              <a:t>Compartments for Body Fluids</a:t>
            </a:r>
          </a:p>
          <a:p>
            <a:pPr marL="533400" indent="-533400" eaLnBrk="1" hangingPunct="1">
              <a:buFontTx/>
              <a:buAutoNum type="arabicPeriod"/>
            </a:pPr>
            <a:r>
              <a:rPr lang="en-US" sz="2800" b="1" dirty="0" smtClean="0"/>
              <a:t>Intracellular</a:t>
            </a:r>
          </a:p>
          <a:p>
            <a:pPr marL="533400" indent="-533400" eaLnBrk="1" hangingPunct="1">
              <a:buFontTx/>
              <a:buAutoNum type="arabicPeriod"/>
            </a:pPr>
            <a:r>
              <a:rPr lang="en-US" sz="2800" b="1" dirty="0" smtClean="0"/>
              <a:t>Extracellular</a:t>
            </a:r>
          </a:p>
          <a:p>
            <a:pPr marL="533400" indent="-533400" eaLnBrk="1" hangingPunct="1">
              <a:buFontTx/>
              <a:buNone/>
            </a:pPr>
            <a:r>
              <a:rPr lang="en-US" sz="2800" b="1" dirty="0" smtClean="0"/>
              <a:t>	a. </a:t>
            </a:r>
            <a:r>
              <a:rPr lang="en-US" sz="2800" b="1" i="1" dirty="0" smtClean="0"/>
              <a:t>Interstitial</a:t>
            </a:r>
          </a:p>
          <a:p>
            <a:pPr marL="533400" indent="-533400" eaLnBrk="1" hangingPunct="1">
              <a:buFontTx/>
              <a:buNone/>
            </a:pPr>
            <a:r>
              <a:rPr lang="en-US" sz="2800" b="1" i="1" dirty="0" smtClean="0"/>
              <a:t>	b. Plasma</a:t>
            </a:r>
          </a:p>
        </p:txBody>
      </p:sp>
      <p:pic>
        <p:nvPicPr>
          <p:cNvPr id="23556" name="Picture 6" descr="177752"/>
          <p:cNvPicPr>
            <a:picLocks noGrp="1" noChangeAspect="1" noChangeArrowheads="1"/>
          </p:cNvPicPr>
          <p:nvPr>
            <p:ph type="clipArt" sz="half" idx="2"/>
          </p:nvPr>
        </p:nvPicPr>
        <p:blipFill>
          <a:blip r:embed="rId2" cstate="print"/>
          <a:srcRect/>
          <a:stretch>
            <a:fillRect/>
          </a:stretch>
        </p:blipFill>
        <p:spPr>
          <a:xfrm>
            <a:off x="3810000" y="1752600"/>
            <a:ext cx="5105400" cy="44196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525000" cy="762000"/>
          </a:xfrm>
        </p:spPr>
        <p:txBody>
          <a:bodyPr/>
          <a:lstStyle/>
          <a:p>
            <a:pPr eaLnBrk="1" hangingPunct="1"/>
            <a:r>
              <a:rPr lang="en-US" sz="3200" b="1" smtClean="0">
                <a:solidFill>
                  <a:schemeClr val="tx1"/>
                </a:solidFill>
              </a:rPr>
              <a:t>Components of Feedback Loop</a:t>
            </a:r>
          </a:p>
        </p:txBody>
      </p:sp>
      <p:sp>
        <p:nvSpPr>
          <p:cNvPr id="24579" name="Rectangle 3"/>
          <p:cNvSpPr>
            <a:spLocks noGrp="1" noChangeArrowheads="1"/>
          </p:cNvSpPr>
          <p:nvPr>
            <p:ph type="body" sz="half" idx="2"/>
          </p:nvPr>
        </p:nvSpPr>
        <p:spPr>
          <a:xfrm>
            <a:off x="3505200" y="1447800"/>
            <a:ext cx="5486400" cy="5029200"/>
          </a:xfrm>
        </p:spPr>
        <p:txBody>
          <a:bodyPr/>
          <a:lstStyle/>
          <a:p>
            <a:pPr eaLnBrk="1" hangingPunct="1"/>
            <a:r>
              <a:rPr lang="en-US" sz="2400" b="1" dirty="0" smtClean="0"/>
              <a:t>Receptor</a:t>
            </a:r>
            <a:r>
              <a:rPr lang="en-US" sz="2400" dirty="0" smtClean="0"/>
              <a:t> </a:t>
            </a:r>
          </a:p>
          <a:p>
            <a:pPr lvl="1" eaLnBrk="1" hangingPunct="1"/>
            <a:r>
              <a:rPr lang="en-US" sz="2400" i="1" dirty="0" smtClean="0"/>
              <a:t>monitors a controlled condition</a:t>
            </a:r>
          </a:p>
          <a:p>
            <a:pPr eaLnBrk="1" hangingPunct="1"/>
            <a:r>
              <a:rPr lang="en-US" sz="2400" b="1" dirty="0" smtClean="0"/>
              <a:t>Control center</a:t>
            </a:r>
            <a:r>
              <a:rPr lang="en-US" sz="2400" dirty="0" smtClean="0"/>
              <a:t> </a:t>
            </a:r>
          </a:p>
          <a:p>
            <a:pPr lvl="1" eaLnBrk="1" hangingPunct="1"/>
            <a:r>
              <a:rPr lang="en-US" sz="2400" i="1" dirty="0" smtClean="0"/>
              <a:t>determines next action</a:t>
            </a:r>
          </a:p>
          <a:p>
            <a:pPr eaLnBrk="1" hangingPunct="1"/>
            <a:r>
              <a:rPr lang="en-US" sz="2400" b="1" dirty="0" err="1" smtClean="0"/>
              <a:t>Effector</a:t>
            </a:r>
            <a:endParaRPr lang="en-US" sz="2400" b="1" dirty="0" smtClean="0"/>
          </a:p>
          <a:p>
            <a:pPr lvl="1" eaLnBrk="1" hangingPunct="1"/>
            <a:r>
              <a:rPr lang="en-US" sz="2400" i="1" dirty="0" smtClean="0"/>
              <a:t>receives directions from the control center</a:t>
            </a:r>
          </a:p>
          <a:p>
            <a:pPr lvl="1" eaLnBrk="1" hangingPunct="1"/>
            <a:r>
              <a:rPr lang="en-US" sz="2400" i="1" dirty="0" smtClean="0"/>
              <a:t>produces a response that changes the controlled condition</a:t>
            </a:r>
          </a:p>
          <a:p>
            <a:pPr eaLnBrk="1" hangingPunct="1"/>
            <a:endParaRPr lang="en-US" sz="2400" dirty="0" smtClean="0"/>
          </a:p>
          <a:p>
            <a:pPr lvl="1" eaLnBrk="1" hangingPunct="1"/>
            <a:endParaRPr lang="en-US" sz="2400" b="1" dirty="0" smtClean="0"/>
          </a:p>
        </p:txBody>
      </p:sp>
      <p:pic>
        <p:nvPicPr>
          <p:cNvPr id="24580" name="Picture 4" descr="w0002-nn"/>
          <p:cNvPicPr>
            <a:picLocks noChangeAspect="1" noChangeArrowheads="1"/>
          </p:cNvPicPr>
          <p:nvPr/>
        </p:nvPicPr>
        <p:blipFill>
          <a:blip r:embed="rId2" cstate="print"/>
          <a:srcRect/>
          <a:stretch>
            <a:fillRect/>
          </a:stretch>
        </p:blipFill>
        <p:spPr bwMode="auto">
          <a:xfrm>
            <a:off x="585788" y="1066800"/>
            <a:ext cx="2919412" cy="5449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304800"/>
            <a:ext cx="4572000" cy="2133600"/>
          </a:xfrm>
          <a:ln>
            <a:solidFill>
              <a:srgbClr val="FFFF66"/>
            </a:solidFill>
          </a:ln>
        </p:spPr>
        <p:txBody>
          <a:bodyPr/>
          <a:lstStyle/>
          <a:p>
            <a:pPr eaLnBrk="1" hangingPunct="1"/>
            <a:r>
              <a:rPr lang="en-US" sz="4000" b="1" smtClean="0">
                <a:solidFill>
                  <a:schemeClr val="tx1"/>
                </a:solidFill>
              </a:rPr>
              <a:t>Basic Components of a Negative Feedback System </a:t>
            </a:r>
          </a:p>
        </p:txBody>
      </p:sp>
      <p:pic>
        <p:nvPicPr>
          <p:cNvPr id="25603" name="Picture 7" descr="170259"/>
          <p:cNvPicPr>
            <a:picLocks noGrp="1" noChangeAspect="1" noChangeArrowheads="1"/>
          </p:cNvPicPr>
          <p:nvPr>
            <p:ph type="clipArt" sz="half" idx="2"/>
          </p:nvPr>
        </p:nvPicPr>
        <p:blipFill>
          <a:blip r:embed="rId2" cstate="print"/>
          <a:srcRect/>
          <a:stretch>
            <a:fillRect/>
          </a:stretch>
        </p:blipFill>
        <p:spPr>
          <a:xfrm>
            <a:off x="5562600" y="0"/>
            <a:ext cx="3581400" cy="6858000"/>
          </a:xfrm>
          <a:noFill/>
        </p:spPr>
      </p:pic>
      <p:sp>
        <p:nvSpPr>
          <p:cNvPr id="25604" name="Rectangle 8"/>
          <p:cNvSpPr>
            <a:spLocks noGrp="1" noChangeArrowheads="1"/>
          </p:cNvSpPr>
          <p:nvPr>
            <p:ph type="body" sz="half" idx="1"/>
          </p:nvPr>
        </p:nvSpPr>
        <p:spPr>
          <a:xfrm>
            <a:off x="685800" y="2743200"/>
            <a:ext cx="3429000" cy="3352800"/>
          </a:xfrm>
        </p:spPr>
        <p:txBody>
          <a:bodyPr/>
          <a:lstStyle/>
          <a:p>
            <a:pPr eaLnBrk="1" hangingPunct="1"/>
            <a:endParaRPr lang="en-US" sz="2800" smtClean="0"/>
          </a:p>
        </p:txBody>
      </p:sp>
      <p:pic>
        <p:nvPicPr>
          <p:cNvPr id="25605" name="Picture 9" descr="177532"/>
          <p:cNvPicPr>
            <a:picLocks noChangeAspect="1" noChangeArrowheads="1"/>
          </p:cNvPicPr>
          <p:nvPr/>
        </p:nvPicPr>
        <p:blipFill>
          <a:blip r:embed="rId3" cstate="print"/>
          <a:srcRect/>
          <a:stretch>
            <a:fillRect/>
          </a:stretch>
        </p:blipFill>
        <p:spPr bwMode="auto">
          <a:xfrm>
            <a:off x="228600" y="2743200"/>
            <a:ext cx="5029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a:latin typeface="+mj-lt"/>
                <a:ea typeface="+mj-ea"/>
                <a:cs typeface="+mj-cs"/>
              </a:rPr>
              <a:t>Positive Feedback Loops</a:t>
            </a:r>
            <a:endParaRPr lang="en-US" sz="4400" b="1" kern="0" dirty="0">
              <a:latin typeface="+mj-lt"/>
              <a:ea typeface="+mj-ea"/>
              <a:cs typeface="+mj-cs"/>
            </a:endParaRPr>
          </a:p>
        </p:txBody>
      </p:sp>
      <p:sp>
        <p:nvSpPr>
          <p:cNvPr id="8" name="Rectangle 3"/>
          <p:cNvSpPr txBox="1">
            <a:spLocks noChangeArrowheads="1"/>
          </p:cNvSpPr>
          <p:nvPr/>
        </p:nvSpPr>
        <p:spPr>
          <a:xfrm>
            <a:off x="457200" y="1600200"/>
            <a:ext cx="8229600" cy="2189163"/>
          </a:xfrm>
          <a:prstGeom prst="rect">
            <a:avLst/>
          </a:prstGeom>
        </p:spPr>
        <p:txBody>
          <a:bodyPr/>
          <a:lstStyle/>
          <a:p>
            <a:pPr marL="342900" indent="-342900" eaLnBrk="0" hangingPunct="0">
              <a:lnSpc>
                <a:spcPct val="90000"/>
              </a:lnSpc>
              <a:spcBef>
                <a:spcPct val="20000"/>
              </a:spcBef>
              <a:buFontTx/>
              <a:buChar char="•"/>
              <a:defRPr/>
            </a:pPr>
            <a:r>
              <a:rPr lang="en-US" b="1" kern="0" dirty="0">
                <a:latin typeface="+mn-lt"/>
              </a:rPr>
              <a:t>Self-amplifying change</a:t>
            </a:r>
          </a:p>
          <a:p>
            <a:pPr marL="742950" lvl="1" indent="-285750" eaLnBrk="0" hangingPunct="0">
              <a:lnSpc>
                <a:spcPct val="90000"/>
              </a:lnSpc>
              <a:spcBef>
                <a:spcPct val="20000"/>
              </a:spcBef>
              <a:buFontTx/>
              <a:buChar char="–"/>
              <a:defRPr/>
            </a:pPr>
            <a:r>
              <a:rPr lang="en-US" sz="2000" b="1" i="1" kern="0" dirty="0">
                <a:latin typeface="+mn-lt"/>
              </a:rPr>
              <a:t>leads to change in the same direction</a:t>
            </a:r>
          </a:p>
          <a:p>
            <a:pPr marL="342900" indent="-342900" eaLnBrk="0" hangingPunct="0">
              <a:lnSpc>
                <a:spcPct val="90000"/>
              </a:lnSpc>
              <a:spcBef>
                <a:spcPct val="20000"/>
              </a:spcBef>
              <a:buFontTx/>
              <a:buChar char="•"/>
              <a:defRPr/>
            </a:pPr>
            <a:r>
              <a:rPr lang="en-US" b="1" kern="0" dirty="0">
                <a:latin typeface="+mn-lt"/>
              </a:rPr>
              <a:t>Normal way of producing rapid changes </a:t>
            </a:r>
          </a:p>
          <a:p>
            <a:pPr marL="742950" lvl="1" indent="-285750" eaLnBrk="0" hangingPunct="0">
              <a:lnSpc>
                <a:spcPct val="90000"/>
              </a:lnSpc>
              <a:spcBef>
                <a:spcPct val="20000"/>
              </a:spcBef>
              <a:buFontTx/>
              <a:buChar char="–"/>
              <a:defRPr/>
            </a:pPr>
            <a:r>
              <a:rPr lang="en-US" sz="2000" b="1" i="1" kern="0" dirty="0">
                <a:latin typeface="+mn-lt"/>
              </a:rPr>
              <a:t>occurs with childbirth, blood clotting, protein digestion, and generation of nerve signals</a:t>
            </a:r>
          </a:p>
          <a:p>
            <a:pPr marL="342900" indent="-342900" eaLnBrk="0" hangingPunct="0">
              <a:lnSpc>
                <a:spcPct val="90000"/>
              </a:lnSpc>
              <a:spcBef>
                <a:spcPct val="20000"/>
              </a:spcBef>
              <a:buFontTx/>
              <a:buChar char="•"/>
              <a:defRPr/>
            </a:pPr>
            <a:endParaRPr lang="en-US" b="1" kern="0"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4572000" cy="1752600"/>
          </a:xfrm>
          <a:ln>
            <a:solidFill>
              <a:srgbClr val="FFFF66"/>
            </a:solidFill>
          </a:ln>
        </p:spPr>
        <p:txBody>
          <a:bodyPr/>
          <a:lstStyle/>
          <a:p>
            <a:pPr eaLnBrk="1" hangingPunct="1"/>
            <a:r>
              <a:rPr lang="en-US" sz="3600" b="1" smtClean="0">
                <a:solidFill>
                  <a:schemeClr val="tx1"/>
                </a:solidFill>
              </a:rPr>
              <a:t>Basic Components of a Positive Feedback System</a:t>
            </a:r>
            <a:r>
              <a:rPr lang="en-US" sz="4000" b="1" smtClean="0">
                <a:solidFill>
                  <a:schemeClr val="tx1"/>
                </a:solidFill>
              </a:rPr>
              <a:t> </a:t>
            </a:r>
          </a:p>
        </p:txBody>
      </p:sp>
      <p:pic>
        <p:nvPicPr>
          <p:cNvPr id="27651" name="Picture 8" descr="170260"/>
          <p:cNvPicPr>
            <a:picLocks noGrp="1" noChangeAspect="1" noChangeArrowheads="1"/>
          </p:cNvPicPr>
          <p:nvPr>
            <p:ph type="clipArt" sz="half" idx="2"/>
          </p:nvPr>
        </p:nvPicPr>
        <p:blipFill>
          <a:blip r:embed="rId2" cstate="print"/>
          <a:srcRect/>
          <a:stretch>
            <a:fillRect/>
          </a:stretch>
        </p:blipFill>
        <p:spPr>
          <a:xfrm>
            <a:off x="5638800" y="228600"/>
            <a:ext cx="3276600" cy="6400800"/>
          </a:xfrm>
          <a:noFill/>
        </p:spPr>
      </p:pic>
      <p:pic>
        <p:nvPicPr>
          <p:cNvPr id="27652" name="Picture 9" descr="album_georgina1_sm">
            <a:hlinkClick r:id="rId3"/>
          </p:cNvPr>
          <p:cNvPicPr>
            <a:picLocks noGrp="1" noChangeAspect="1" noChangeArrowheads="1"/>
          </p:cNvPicPr>
          <p:nvPr>
            <p:ph type="body" sz="half" idx="1"/>
          </p:nvPr>
        </p:nvPicPr>
        <p:blipFill>
          <a:blip r:embed="rId4" cstate="print"/>
          <a:srcRect/>
          <a:stretch>
            <a:fillRect/>
          </a:stretch>
        </p:blipFill>
        <p:spPr>
          <a:xfrm>
            <a:off x="0" y="3505200"/>
            <a:ext cx="2211388" cy="3352800"/>
          </a:xfrm>
        </p:spPr>
      </p:pic>
      <p:pic>
        <p:nvPicPr>
          <p:cNvPr id="27653" name="Picture 10" descr="Birth picture"/>
          <p:cNvPicPr>
            <a:picLocks noChangeAspect="1" noChangeArrowheads="1"/>
          </p:cNvPicPr>
          <p:nvPr/>
        </p:nvPicPr>
        <p:blipFill>
          <a:blip r:embed="rId5" cstate="print"/>
          <a:srcRect/>
          <a:stretch>
            <a:fillRect/>
          </a:stretch>
        </p:blipFill>
        <p:spPr bwMode="auto">
          <a:xfrm>
            <a:off x="2209800" y="2133600"/>
            <a:ext cx="335915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762000"/>
          </a:xfrm>
        </p:spPr>
        <p:txBody>
          <a:bodyPr/>
          <a:lstStyle/>
          <a:p>
            <a:pPr eaLnBrk="1" hangingPunct="1"/>
            <a:r>
              <a:rPr lang="en-US" sz="3200" b="1" smtClean="0">
                <a:solidFill>
                  <a:schemeClr val="tx1"/>
                </a:solidFill>
              </a:rPr>
              <a:t>Homeostatic Imbalances</a:t>
            </a:r>
          </a:p>
        </p:txBody>
      </p:sp>
      <p:sp>
        <p:nvSpPr>
          <p:cNvPr id="28675" name="Rectangle 3"/>
          <p:cNvSpPr>
            <a:spLocks noGrp="1" noChangeArrowheads="1"/>
          </p:cNvSpPr>
          <p:nvPr>
            <p:ph type="body" idx="1"/>
          </p:nvPr>
        </p:nvSpPr>
        <p:spPr>
          <a:xfrm>
            <a:off x="685800" y="1600200"/>
            <a:ext cx="7772400" cy="4114800"/>
          </a:xfrm>
        </p:spPr>
        <p:txBody>
          <a:bodyPr/>
          <a:lstStyle/>
          <a:p>
            <a:pPr eaLnBrk="1" hangingPunct="1"/>
            <a:r>
              <a:rPr lang="en-US" sz="2400" dirty="0" smtClean="0"/>
              <a:t>Disruption of homeostasis can lead to disease and death.</a:t>
            </a:r>
          </a:p>
          <a:p>
            <a:pPr eaLnBrk="1" hangingPunct="1"/>
            <a:endParaRPr lang="en-US" sz="2400" i="1" dirty="0" smtClean="0"/>
          </a:p>
          <a:p>
            <a:pPr eaLnBrk="1" hangingPunct="1"/>
            <a:r>
              <a:rPr lang="en-US" sz="2400" b="1" i="1" dirty="0" smtClean="0"/>
              <a:t>Disorder</a:t>
            </a:r>
            <a:r>
              <a:rPr lang="en-US" sz="2400" dirty="0" smtClean="0"/>
              <a:t> is a general term for any change or abnormality of function.</a:t>
            </a:r>
          </a:p>
          <a:p>
            <a:pPr eaLnBrk="1" hangingPunct="1"/>
            <a:r>
              <a:rPr lang="en-US" sz="2400" b="1" i="1" dirty="0" smtClean="0"/>
              <a:t>Disease</a:t>
            </a:r>
            <a:r>
              <a:rPr lang="en-US" sz="2400" i="1" dirty="0" smtClean="0"/>
              <a:t> </a:t>
            </a:r>
            <a:r>
              <a:rPr lang="en-US" sz="2400" dirty="0" smtClean="0"/>
              <a:t>is a more specific term for an illness characterized by a recognizable set of signs and symptoms.</a:t>
            </a:r>
          </a:p>
          <a:p>
            <a:pPr lvl="1" eaLnBrk="1" hangingPunct="1"/>
            <a:r>
              <a:rPr lang="en-US" sz="2400" i="1" dirty="0" smtClean="0"/>
              <a:t>A local disease is one that affects one part or a limited region of the body.</a:t>
            </a:r>
          </a:p>
          <a:p>
            <a:pPr lvl="1" eaLnBrk="1" hangingPunct="1"/>
            <a:r>
              <a:rPr lang="en-US" sz="2400" i="1" dirty="0" smtClean="0"/>
              <a:t>A systemic disease affects either the entire body or several parts.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a:latin typeface="+mj-lt"/>
                <a:ea typeface="+mj-ea"/>
                <a:cs typeface="+mj-cs"/>
              </a:rPr>
              <a:t>Inductive Method</a:t>
            </a:r>
          </a:p>
        </p:txBody>
      </p:sp>
      <p:sp>
        <p:nvSpPr>
          <p:cNvPr id="4" name="Rectangle 3"/>
          <p:cNvSpPr txBox="1">
            <a:spLocks noChangeArrowheads="1"/>
          </p:cNvSpPr>
          <p:nvPr/>
        </p:nvSpPr>
        <p:spPr>
          <a:xfrm>
            <a:off x="228600" y="1295400"/>
            <a:ext cx="8763000" cy="5257800"/>
          </a:xfrm>
          <a:prstGeom prst="rect">
            <a:avLst/>
          </a:prstGeom>
        </p:spPr>
        <p:txBody>
          <a:bodyPr/>
          <a:lstStyle/>
          <a:p>
            <a:pPr marL="342900" indent="-342900" eaLnBrk="0" hangingPunct="0">
              <a:spcBef>
                <a:spcPct val="20000"/>
              </a:spcBef>
              <a:defRPr/>
            </a:pPr>
            <a:r>
              <a:rPr lang="en-US" sz="2000" b="1" i="1" kern="0" dirty="0" smtClean="0">
                <a:latin typeface="+mn-lt"/>
              </a:rPr>
              <a:t>A process in which numerous experimental observations are made until investigators are confident enough to make generalizations and predictions from the data.  What we hold as truth in Anatomy is based upon inductive reasoning.</a:t>
            </a:r>
            <a:endParaRPr lang="en-US" sz="2000" b="1" i="1" kern="0" dirty="0">
              <a:latin typeface="+mn-lt"/>
            </a:endParaRPr>
          </a:p>
          <a:p>
            <a:pPr marL="342900" indent="-342900" eaLnBrk="0" hangingPunct="0">
              <a:spcBef>
                <a:spcPct val="20000"/>
              </a:spcBef>
              <a:buFontTx/>
              <a:buChar char="•"/>
              <a:defRPr/>
            </a:pPr>
            <a:r>
              <a:rPr lang="en-US" sz="2800" b="1" kern="0" dirty="0" smtClean="0">
                <a:latin typeface="+mn-lt"/>
              </a:rPr>
              <a:t>Proof in </a:t>
            </a:r>
            <a:r>
              <a:rPr lang="en-US" sz="2800" b="1" kern="0" dirty="0">
                <a:latin typeface="+mn-lt"/>
              </a:rPr>
              <a:t>science </a:t>
            </a:r>
            <a:r>
              <a:rPr lang="en-US" sz="2800" b="1" kern="0" dirty="0" smtClean="0">
                <a:latin typeface="+mn-lt"/>
              </a:rPr>
              <a:t>in dependent on:</a:t>
            </a:r>
            <a:endParaRPr lang="en-US" sz="2800" b="1" kern="0" dirty="0">
              <a:latin typeface="+mn-lt"/>
            </a:endParaRPr>
          </a:p>
          <a:p>
            <a:pPr marL="742950" lvl="1" indent="-285750" eaLnBrk="0" hangingPunct="0">
              <a:spcBef>
                <a:spcPct val="20000"/>
              </a:spcBef>
              <a:buFontTx/>
              <a:buChar char="–"/>
              <a:defRPr/>
            </a:pPr>
            <a:r>
              <a:rPr lang="en-US" sz="2000" b="1" i="1" kern="0" dirty="0">
                <a:latin typeface="+mn-lt"/>
              </a:rPr>
              <a:t>reliable observations</a:t>
            </a:r>
          </a:p>
          <a:p>
            <a:pPr marL="742950" lvl="1" indent="-285750" eaLnBrk="0" hangingPunct="0">
              <a:spcBef>
                <a:spcPct val="20000"/>
              </a:spcBef>
              <a:buFontTx/>
              <a:buChar char="–"/>
              <a:defRPr/>
            </a:pPr>
            <a:r>
              <a:rPr lang="en-US" sz="2000" b="1" i="1" kern="0" dirty="0" smtClean="0">
                <a:latin typeface="+mn-lt"/>
              </a:rPr>
              <a:t>Repeatedly </a:t>
            </a:r>
            <a:r>
              <a:rPr lang="en-US" sz="2000" b="1" i="1" kern="0" dirty="0" smtClean="0"/>
              <a:t>tested data</a:t>
            </a:r>
            <a:endParaRPr lang="en-US" sz="2000" b="1" i="1" kern="0" dirty="0">
              <a:latin typeface="+mn-lt"/>
            </a:endParaRPr>
          </a:p>
          <a:p>
            <a:pPr marL="742950" lvl="1" indent="-285750" eaLnBrk="0" hangingPunct="0">
              <a:spcBef>
                <a:spcPct val="20000"/>
              </a:spcBef>
              <a:buFontTx/>
              <a:buChar char="–"/>
              <a:defRPr/>
            </a:pPr>
            <a:r>
              <a:rPr lang="en-US" sz="2000" b="1" i="1" kern="0" dirty="0">
                <a:latin typeface="+mn-lt"/>
              </a:rPr>
              <a:t>not falsified by any credible </a:t>
            </a:r>
            <a:r>
              <a:rPr lang="en-US" sz="2000" b="1" i="1" kern="0" dirty="0" smtClean="0">
                <a:latin typeface="+mn-lt"/>
              </a:rPr>
              <a:t>observation</a:t>
            </a:r>
          </a:p>
          <a:p>
            <a:pPr marL="742950" lvl="1" indent="-285750" eaLnBrk="0" hangingPunct="0">
              <a:spcBef>
                <a:spcPct val="20000"/>
              </a:spcBef>
              <a:buFontTx/>
              <a:buChar char="–"/>
              <a:defRPr/>
            </a:pPr>
            <a:r>
              <a:rPr lang="en-US" sz="2000" b="1" i="1" dirty="0" err="1" smtClean="0"/>
              <a:t>Falsifiability</a:t>
            </a:r>
            <a:r>
              <a:rPr lang="en-US" sz="2000" b="1" i="1" dirty="0" smtClean="0"/>
              <a:t> is the logical possibility that an assertion can be shown false by an observation or a physical experiment. That something is "falsifiable" does not mean it is false; rather, that if it is false, then this can be shown by observation or experiment</a:t>
            </a:r>
            <a:endParaRPr lang="en-US" sz="2000" b="1" i="1" kern="0" dirty="0">
              <a:latin typeface="+mn-lt"/>
            </a:endParaRPr>
          </a:p>
          <a:p>
            <a:pPr marL="342900" indent="-342900" eaLnBrk="0" hangingPunct="0">
              <a:spcBef>
                <a:spcPct val="20000"/>
              </a:spcBef>
              <a:buFontTx/>
              <a:buChar char="•"/>
              <a:defRPr/>
            </a:pPr>
            <a:r>
              <a:rPr lang="en-US" sz="3200" b="1" kern="0" dirty="0">
                <a:latin typeface="+mn-lt"/>
              </a:rPr>
              <a:t>In science, all truth is tentative</a:t>
            </a:r>
          </a:p>
          <a:p>
            <a:pPr marL="742950" lvl="1" indent="-285750" eaLnBrk="0" hangingPunct="0">
              <a:spcBef>
                <a:spcPct val="20000"/>
              </a:spcBef>
              <a:buFontTx/>
              <a:buChar char="–"/>
              <a:defRPr/>
            </a:pPr>
            <a:r>
              <a:rPr lang="en-US" sz="2000" b="1" i="1" kern="0" dirty="0">
                <a:latin typeface="+mn-lt"/>
              </a:rPr>
              <a:t>“proof beyond a reasonable doubt”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533400"/>
          </a:xfrm>
        </p:spPr>
        <p:txBody>
          <a:bodyPr/>
          <a:lstStyle/>
          <a:p>
            <a:pPr eaLnBrk="1" hangingPunct="1"/>
            <a:r>
              <a:rPr lang="en-US" sz="2800" b="1" smtClean="0">
                <a:solidFill>
                  <a:schemeClr val="tx1"/>
                </a:solidFill>
              </a:rPr>
              <a:t>Homeostatic Imbalances</a:t>
            </a:r>
          </a:p>
        </p:txBody>
      </p:sp>
      <p:sp>
        <p:nvSpPr>
          <p:cNvPr id="29699" name="Rectangle 3"/>
          <p:cNvSpPr>
            <a:spLocks noGrp="1" noChangeArrowheads="1"/>
          </p:cNvSpPr>
          <p:nvPr>
            <p:ph type="body" idx="1"/>
          </p:nvPr>
        </p:nvSpPr>
        <p:spPr>
          <a:xfrm>
            <a:off x="685800" y="1676400"/>
            <a:ext cx="7772400" cy="4114800"/>
          </a:xfrm>
        </p:spPr>
        <p:txBody>
          <a:bodyPr/>
          <a:lstStyle/>
          <a:p>
            <a:pPr eaLnBrk="1" hangingPunct="1"/>
            <a:r>
              <a:rPr lang="en-US" sz="2400" b="1" i="1" dirty="0" smtClean="0"/>
              <a:t>Disease</a:t>
            </a:r>
            <a:r>
              <a:rPr lang="en-US" sz="2400" i="1" dirty="0" smtClean="0"/>
              <a:t> </a:t>
            </a:r>
            <a:r>
              <a:rPr lang="en-US" sz="2400" dirty="0" smtClean="0"/>
              <a:t>is a more specific term for an illness characterized by a recognizable set of signs and symptoms.</a:t>
            </a:r>
          </a:p>
          <a:p>
            <a:pPr lvl="1" eaLnBrk="1" hangingPunct="1"/>
            <a:r>
              <a:rPr lang="en-US" sz="2400" i="1" dirty="0" smtClean="0"/>
              <a:t>Signs are objective changes that a clinician can observe and measure; e.g., fever or rash.</a:t>
            </a:r>
          </a:p>
          <a:p>
            <a:pPr lvl="1" eaLnBrk="1" hangingPunct="1"/>
            <a:r>
              <a:rPr lang="en-US" sz="2400" i="1" dirty="0" smtClean="0"/>
              <a:t>Symptoms are subjective changes in body functions that are not apparent to an observer; e.g., headache or nausea</a:t>
            </a:r>
            <a:r>
              <a:rPr lang="en-US" sz="2400" dirty="0" smtClean="0"/>
              <a:t>.</a:t>
            </a:r>
          </a:p>
          <a:p>
            <a:pPr eaLnBrk="1" hangingPunct="1"/>
            <a:r>
              <a:rPr lang="en-US" sz="2400" b="1" dirty="0" smtClean="0"/>
              <a:t>Diagnosis</a:t>
            </a:r>
            <a:r>
              <a:rPr lang="en-US" sz="2400" dirty="0" smtClean="0"/>
              <a:t> is the art of distinguishing one disease from another or determining the nature of a disease; a diagnosis is generally arrived at after the taking of a medical history and the administration of a physical examination.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95600" y="304800"/>
            <a:ext cx="6117239" cy="920413"/>
          </a:xfrm>
        </p:spPr>
        <p:txBody>
          <a:bodyPr/>
          <a:lstStyle/>
          <a:p>
            <a:pPr eaLnBrk="1" hangingPunct="1"/>
            <a:r>
              <a:rPr lang="en-US" sz="3200" b="1" dirty="0" smtClean="0">
                <a:solidFill>
                  <a:schemeClr val="tx1"/>
                </a:solidFill>
              </a:rPr>
              <a:t>Anatomical Position</a:t>
            </a:r>
          </a:p>
        </p:txBody>
      </p:sp>
      <p:sp>
        <p:nvSpPr>
          <p:cNvPr id="30723" name="Rectangle 3"/>
          <p:cNvSpPr>
            <a:spLocks noGrp="1" noChangeArrowheads="1"/>
          </p:cNvSpPr>
          <p:nvPr>
            <p:ph type="body" idx="1"/>
          </p:nvPr>
        </p:nvSpPr>
        <p:spPr>
          <a:xfrm>
            <a:off x="2895599" y="1524001"/>
            <a:ext cx="6020065" cy="3313491"/>
          </a:xfrm>
        </p:spPr>
        <p:txBody>
          <a:bodyPr/>
          <a:lstStyle/>
          <a:p>
            <a:pPr eaLnBrk="1" hangingPunct="1"/>
            <a:r>
              <a:rPr lang="en-US" sz="2400" dirty="0" smtClean="0"/>
              <a:t>The </a:t>
            </a:r>
            <a:r>
              <a:rPr lang="en-US" sz="2400" b="1" i="1" dirty="0" smtClean="0"/>
              <a:t>anatomical position</a:t>
            </a:r>
            <a:r>
              <a:rPr lang="en-US" sz="2400" dirty="0" smtClean="0"/>
              <a:t> is a standardized method of observing or imaging the body that allows precise and consistent anatomical references.</a:t>
            </a:r>
          </a:p>
          <a:p>
            <a:pPr eaLnBrk="1" hangingPunct="1"/>
            <a:r>
              <a:rPr lang="en-US" sz="2400" dirty="0" smtClean="0"/>
              <a:t>When in the anatomical position, the subject stands (Figure 1.5).</a:t>
            </a:r>
          </a:p>
          <a:p>
            <a:pPr lvl="1" eaLnBrk="1" hangingPunct="1"/>
            <a:r>
              <a:rPr lang="en-US" sz="2400" b="1" dirty="0" smtClean="0"/>
              <a:t>standing upright</a:t>
            </a:r>
          </a:p>
          <a:p>
            <a:pPr lvl="1" eaLnBrk="1" hangingPunct="1"/>
            <a:r>
              <a:rPr lang="en-US" sz="2400" b="1" dirty="0" smtClean="0"/>
              <a:t>facing the observer, head level</a:t>
            </a:r>
          </a:p>
          <a:p>
            <a:pPr lvl="1" eaLnBrk="1" hangingPunct="1"/>
            <a:r>
              <a:rPr lang="en-US" sz="2400" b="1" dirty="0" smtClean="0"/>
              <a:t>eyes facing forward</a:t>
            </a:r>
          </a:p>
          <a:p>
            <a:pPr lvl="1" eaLnBrk="1" hangingPunct="1"/>
            <a:r>
              <a:rPr lang="en-US" sz="2400" b="1" dirty="0" smtClean="0"/>
              <a:t>feet  flat on the floor</a:t>
            </a:r>
          </a:p>
          <a:p>
            <a:pPr lvl="1" eaLnBrk="1" hangingPunct="1"/>
            <a:r>
              <a:rPr lang="en-US" sz="2400" b="1" dirty="0" smtClean="0"/>
              <a:t>arms at the sides</a:t>
            </a:r>
          </a:p>
          <a:p>
            <a:pPr lvl="1" eaLnBrk="1" hangingPunct="1"/>
            <a:r>
              <a:rPr lang="en-US" sz="2400" b="1" dirty="0" smtClean="0"/>
              <a:t>palms turned forward </a:t>
            </a:r>
            <a:r>
              <a:rPr lang="en-US" sz="2400" dirty="0" smtClean="0"/>
              <a:t>(ventral)</a:t>
            </a:r>
          </a:p>
          <a:p>
            <a:pPr eaLnBrk="1" hangingPunct="1"/>
            <a:endParaRPr lang="en-US" sz="2400" dirty="0" smtClean="0"/>
          </a:p>
        </p:txBody>
      </p:sp>
      <p:pic>
        <p:nvPicPr>
          <p:cNvPr id="5" name="Picture 3" descr="Figure Atlas A"/>
          <p:cNvPicPr>
            <a:picLocks noChangeAspect="1" noChangeArrowheads="1"/>
          </p:cNvPicPr>
          <p:nvPr/>
        </p:nvPicPr>
        <p:blipFill>
          <a:blip r:embed="rId2" cstate="print"/>
          <a:srcRect/>
          <a:stretch>
            <a:fillRect/>
          </a:stretch>
        </p:blipFill>
        <p:spPr bwMode="auto">
          <a:xfrm>
            <a:off x="0" y="838200"/>
            <a:ext cx="3195340" cy="5181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609600"/>
            <a:ext cx="3276600" cy="3048000"/>
          </a:xfrm>
          <a:ln>
            <a:solidFill>
              <a:srgbClr val="FFFF66"/>
            </a:solidFill>
          </a:ln>
        </p:spPr>
        <p:txBody>
          <a:bodyPr/>
          <a:lstStyle/>
          <a:p>
            <a:pPr eaLnBrk="1" hangingPunct="1"/>
            <a:r>
              <a:rPr lang="en-US" sz="4000" b="1" smtClean="0">
                <a:solidFill>
                  <a:schemeClr val="tx1"/>
                </a:solidFill>
              </a:rPr>
              <a:t>Basic Anatomical Terminology</a:t>
            </a:r>
          </a:p>
        </p:txBody>
      </p:sp>
      <p:pic>
        <p:nvPicPr>
          <p:cNvPr id="31747" name="Picture 3" descr="170261"/>
          <p:cNvPicPr>
            <a:picLocks noChangeAspect="1" noChangeArrowheads="1"/>
          </p:cNvPicPr>
          <p:nvPr/>
        </p:nvPicPr>
        <p:blipFill>
          <a:blip r:embed="rId2" cstate="print"/>
          <a:srcRect/>
          <a:stretch>
            <a:fillRect/>
          </a:stretch>
        </p:blipFill>
        <p:spPr bwMode="auto">
          <a:xfrm>
            <a:off x="3886200" y="228600"/>
            <a:ext cx="49911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609600"/>
            <a:ext cx="3276600" cy="3048000"/>
          </a:xfrm>
          <a:ln>
            <a:solidFill>
              <a:srgbClr val="FFFF66"/>
            </a:solidFill>
          </a:ln>
        </p:spPr>
        <p:txBody>
          <a:bodyPr/>
          <a:lstStyle/>
          <a:p>
            <a:pPr eaLnBrk="1" hangingPunct="1"/>
            <a:r>
              <a:rPr lang="en-US" sz="4000" b="1" smtClean="0">
                <a:solidFill>
                  <a:schemeClr val="tx1"/>
                </a:solidFill>
              </a:rPr>
              <a:t>Basic Anatomical Terminology</a:t>
            </a:r>
          </a:p>
        </p:txBody>
      </p:sp>
      <p:pic>
        <p:nvPicPr>
          <p:cNvPr id="32771" name="Picture 4" descr="170262"/>
          <p:cNvPicPr>
            <a:picLocks noChangeAspect="1" noChangeArrowheads="1"/>
          </p:cNvPicPr>
          <p:nvPr/>
        </p:nvPicPr>
        <p:blipFill>
          <a:blip r:embed="rId2" cstate="print"/>
          <a:srcRect/>
          <a:stretch>
            <a:fillRect/>
          </a:stretch>
        </p:blipFill>
        <p:spPr bwMode="auto">
          <a:xfrm>
            <a:off x="4419600" y="228600"/>
            <a:ext cx="44196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609600"/>
            <a:ext cx="7772400" cy="685800"/>
          </a:xfrm>
        </p:spPr>
        <p:txBody>
          <a:bodyPr/>
          <a:lstStyle/>
          <a:p>
            <a:pPr eaLnBrk="1" hangingPunct="1"/>
            <a:r>
              <a:rPr lang="en-US" sz="3200" b="1" smtClean="0">
                <a:solidFill>
                  <a:schemeClr val="tx1"/>
                </a:solidFill>
              </a:rPr>
              <a:t>Reclining Position</a:t>
            </a:r>
          </a:p>
        </p:txBody>
      </p:sp>
      <p:sp>
        <p:nvSpPr>
          <p:cNvPr id="33795" name="Rectangle 3"/>
          <p:cNvSpPr>
            <a:spLocks noGrp="1" noChangeArrowheads="1"/>
          </p:cNvSpPr>
          <p:nvPr>
            <p:ph type="body" idx="1"/>
          </p:nvPr>
        </p:nvSpPr>
        <p:spPr/>
        <p:txBody>
          <a:bodyPr/>
          <a:lstStyle/>
          <a:p>
            <a:pPr eaLnBrk="1" hangingPunct="1"/>
            <a:r>
              <a:rPr lang="en-US" sz="2400" smtClean="0"/>
              <a:t>If the body is lying face down, it is in the </a:t>
            </a:r>
            <a:r>
              <a:rPr lang="en-US" sz="2400" b="1" i="1" smtClean="0"/>
              <a:t>prone</a:t>
            </a:r>
            <a:r>
              <a:rPr lang="en-US" sz="2400" b="1" smtClean="0"/>
              <a:t> </a:t>
            </a:r>
            <a:r>
              <a:rPr lang="en-US" sz="2400" smtClean="0"/>
              <a:t>position.</a:t>
            </a:r>
          </a:p>
          <a:p>
            <a:pPr eaLnBrk="1" hangingPunct="1">
              <a:buFontTx/>
              <a:buNone/>
            </a:pPr>
            <a:endParaRPr lang="en-US" sz="2400" smtClean="0"/>
          </a:p>
          <a:p>
            <a:pPr eaLnBrk="1" hangingPunct="1"/>
            <a:r>
              <a:rPr lang="en-US" sz="2400" smtClean="0"/>
              <a:t>If the body is lying face up, it is in the </a:t>
            </a:r>
            <a:r>
              <a:rPr lang="en-US" sz="2400" b="1" i="1" smtClean="0"/>
              <a:t>supine</a:t>
            </a:r>
            <a:r>
              <a:rPr lang="en-US" sz="2400" smtClean="0"/>
              <a:t> position.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609600"/>
            <a:ext cx="3124200" cy="2514600"/>
          </a:xfrm>
          <a:ln>
            <a:solidFill>
              <a:srgbClr val="FFFF66"/>
            </a:solidFill>
          </a:ln>
        </p:spPr>
        <p:txBody>
          <a:bodyPr/>
          <a:lstStyle/>
          <a:p>
            <a:pPr eaLnBrk="1" hangingPunct="1"/>
            <a:r>
              <a:rPr lang="en-US" sz="4000" b="1" smtClean="0">
                <a:solidFill>
                  <a:schemeClr val="tx1"/>
                </a:solidFill>
              </a:rPr>
              <a:t>Basic body planes or sections</a:t>
            </a:r>
          </a:p>
        </p:txBody>
      </p:sp>
      <p:pic>
        <p:nvPicPr>
          <p:cNvPr id="34819" name="Picture 3" descr="170263"/>
          <p:cNvPicPr>
            <a:picLocks noChangeAspect="1" noChangeArrowheads="1"/>
          </p:cNvPicPr>
          <p:nvPr/>
        </p:nvPicPr>
        <p:blipFill>
          <a:blip r:embed="rId2" cstate="print"/>
          <a:srcRect/>
          <a:stretch>
            <a:fillRect/>
          </a:stretch>
        </p:blipFill>
        <p:spPr bwMode="auto">
          <a:xfrm>
            <a:off x="3876675" y="228600"/>
            <a:ext cx="4962525" cy="6400800"/>
          </a:xfrm>
          <a:prstGeom prst="rect">
            <a:avLst/>
          </a:prstGeom>
          <a:noFill/>
          <a:ln w="9525">
            <a:noFill/>
            <a:miter lim="800000"/>
            <a:headEnd/>
            <a:tailEnd/>
          </a:ln>
        </p:spPr>
      </p:pic>
      <p:sp>
        <p:nvSpPr>
          <p:cNvPr id="34820" name="Text Box 4"/>
          <p:cNvSpPr txBox="1">
            <a:spLocks noChangeArrowheads="1"/>
          </p:cNvSpPr>
          <p:nvPr/>
        </p:nvSpPr>
        <p:spPr bwMode="auto">
          <a:xfrm>
            <a:off x="304800" y="3657600"/>
            <a:ext cx="3276600" cy="1562100"/>
          </a:xfrm>
          <a:prstGeom prst="rect">
            <a:avLst/>
          </a:prstGeom>
          <a:noFill/>
          <a:ln w="9525">
            <a:solidFill>
              <a:srgbClr val="FFFF66"/>
            </a:solidFill>
            <a:miter lim="800000"/>
            <a:headEnd/>
            <a:tailEnd/>
          </a:ln>
        </p:spPr>
        <p:txBody>
          <a:bodyPr>
            <a:spAutoFit/>
          </a:bodyPr>
          <a:lstStyle/>
          <a:p>
            <a:r>
              <a:rPr lang="en-US" b="1"/>
              <a:t>These terms are used for planes or sections that cut the body, organs, tissues, or cells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7200"/>
            <a:ext cx="8077200" cy="1371600"/>
          </a:xfrm>
          <a:ln>
            <a:solidFill>
              <a:srgbClr val="FFFF66"/>
            </a:solidFill>
          </a:ln>
        </p:spPr>
        <p:txBody>
          <a:bodyPr/>
          <a:lstStyle/>
          <a:p>
            <a:pPr eaLnBrk="1" hangingPunct="1"/>
            <a:r>
              <a:rPr lang="en-US" sz="4000" b="1" smtClean="0">
                <a:solidFill>
                  <a:schemeClr val="tx1"/>
                </a:solidFill>
              </a:rPr>
              <a:t>Example of how planes </a:t>
            </a:r>
            <a:br>
              <a:rPr lang="en-US" sz="4000" b="1" smtClean="0">
                <a:solidFill>
                  <a:schemeClr val="tx1"/>
                </a:solidFill>
              </a:rPr>
            </a:br>
            <a:r>
              <a:rPr lang="en-US" sz="4000" b="1" smtClean="0">
                <a:solidFill>
                  <a:schemeClr val="tx1"/>
                </a:solidFill>
              </a:rPr>
              <a:t>would cut the brain</a:t>
            </a:r>
          </a:p>
        </p:txBody>
      </p:sp>
      <p:pic>
        <p:nvPicPr>
          <p:cNvPr id="35843" name="Picture 3" descr="170264"/>
          <p:cNvPicPr>
            <a:picLocks noChangeAspect="1" noChangeArrowheads="1"/>
          </p:cNvPicPr>
          <p:nvPr/>
        </p:nvPicPr>
        <p:blipFill>
          <a:blip r:embed="rId2" cstate="print"/>
          <a:srcRect/>
          <a:stretch>
            <a:fillRect/>
          </a:stretch>
        </p:blipFill>
        <p:spPr bwMode="auto">
          <a:xfrm>
            <a:off x="533400" y="2133600"/>
            <a:ext cx="8128000" cy="398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1371600"/>
            <a:ext cx="3048000" cy="3810000"/>
          </a:xfrm>
          <a:ln>
            <a:solidFill>
              <a:srgbClr val="FFFF66"/>
            </a:solidFill>
          </a:ln>
        </p:spPr>
        <p:txBody>
          <a:bodyPr/>
          <a:lstStyle/>
          <a:p>
            <a:pPr eaLnBrk="1" hangingPunct="1"/>
            <a:r>
              <a:rPr lang="en-US" sz="4000" b="1" smtClean="0">
                <a:solidFill>
                  <a:schemeClr val="tx1"/>
                </a:solidFill>
              </a:rPr>
              <a:t>Two Principal Body Cavities and their Subdivisions</a:t>
            </a:r>
          </a:p>
        </p:txBody>
      </p:sp>
      <p:pic>
        <p:nvPicPr>
          <p:cNvPr id="36867" name="Picture 3" descr="170265"/>
          <p:cNvPicPr>
            <a:picLocks noChangeAspect="1" noChangeArrowheads="1"/>
          </p:cNvPicPr>
          <p:nvPr/>
        </p:nvPicPr>
        <p:blipFill>
          <a:blip r:embed="rId2" cstate="print"/>
          <a:srcRect/>
          <a:stretch>
            <a:fillRect/>
          </a:stretch>
        </p:blipFill>
        <p:spPr bwMode="auto">
          <a:xfrm>
            <a:off x="4191000" y="0"/>
            <a:ext cx="4953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228600"/>
            <a:ext cx="8458200" cy="1295400"/>
          </a:xfrm>
          <a:ln>
            <a:solidFill>
              <a:srgbClr val="FFFF66"/>
            </a:solidFill>
          </a:ln>
        </p:spPr>
        <p:txBody>
          <a:bodyPr/>
          <a:lstStyle/>
          <a:p>
            <a:pPr eaLnBrk="1" hangingPunct="1"/>
            <a:r>
              <a:rPr lang="en-US" sz="3600" b="1" smtClean="0">
                <a:solidFill>
                  <a:schemeClr val="tx1"/>
                </a:solidFill>
              </a:rPr>
              <a:t>Directional Terms Used to Describe the Position of one Structure to Another</a:t>
            </a:r>
          </a:p>
        </p:txBody>
      </p:sp>
      <p:sp>
        <p:nvSpPr>
          <p:cNvPr id="37891" name="Rectangle 3"/>
          <p:cNvSpPr>
            <a:spLocks noGrp="1" noChangeArrowheads="1"/>
          </p:cNvSpPr>
          <p:nvPr>
            <p:ph type="body" sz="half" idx="1"/>
          </p:nvPr>
        </p:nvSpPr>
        <p:spPr>
          <a:xfrm>
            <a:off x="304800" y="1752600"/>
            <a:ext cx="3962400" cy="4800600"/>
          </a:xfrm>
          <a:ln>
            <a:solidFill>
              <a:srgbClr val="FFFF66"/>
            </a:solidFill>
          </a:ln>
        </p:spPr>
        <p:txBody>
          <a:bodyPr/>
          <a:lstStyle/>
          <a:p>
            <a:pPr eaLnBrk="1" hangingPunct="1">
              <a:buFontTx/>
              <a:buNone/>
            </a:pPr>
            <a:r>
              <a:rPr lang="en-US" sz="2800" b="1" smtClean="0"/>
              <a:t>Superior/Inferior</a:t>
            </a:r>
          </a:p>
          <a:p>
            <a:pPr eaLnBrk="1" hangingPunct="1">
              <a:buFontTx/>
              <a:buNone/>
            </a:pPr>
            <a:r>
              <a:rPr lang="en-US" sz="2800" b="1" smtClean="0"/>
              <a:t>(Cephalic/Caudal)</a:t>
            </a:r>
          </a:p>
          <a:p>
            <a:pPr eaLnBrk="1" hangingPunct="1">
              <a:buFontTx/>
              <a:buNone/>
            </a:pPr>
            <a:r>
              <a:rPr lang="en-US" sz="2800" b="1" smtClean="0"/>
              <a:t>Anterior/Posterior</a:t>
            </a:r>
          </a:p>
          <a:p>
            <a:pPr eaLnBrk="1" hangingPunct="1">
              <a:buFontTx/>
              <a:buNone/>
            </a:pPr>
            <a:r>
              <a:rPr lang="en-US" sz="2800" b="1" smtClean="0"/>
              <a:t>(Ventral/Dorsal)</a:t>
            </a:r>
          </a:p>
          <a:p>
            <a:pPr eaLnBrk="1" hangingPunct="1">
              <a:buFontTx/>
              <a:buNone/>
            </a:pPr>
            <a:r>
              <a:rPr lang="en-US" sz="2800" b="1" smtClean="0"/>
              <a:t>Medial/Lateral</a:t>
            </a:r>
          </a:p>
          <a:p>
            <a:pPr eaLnBrk="1" hangingPunct="1">
              <a:buFontTx/>
              <a:buNone/>
            </a:pPr>
            <a:r>
              <a:rPr lang="en-US" sz="2800" b="1" smtClean="0"/>
              <a:t>Intermediate: </a:t>
            </a:r>
            <a:r>
              <a:rPr lang="en-US" sz="2000" b="1" smtClean="0"/>
              <a:t>Between</a:t>
            </a:r>
            <a:endParaRPr lang="en-US" b="1" smtClean="0"/>
          </a:p>
          <a:p>
            <a:pPr eaLnBrk="1" hangingPunct="1">
              <a:buFontTx/>
              <a:buNone/>
            </a:pPr>
            <a:r>
              <a:rPr lang="en-US" sz="2800" b="1" smtClean="0"/>
              <a:t>Ipsilateral/Contralateral</a:t>
            </a:r>
          </a:p>
          <a:p>
            <a:pPr eaLnBrk="1" hangingPunct="1">
              <a:buFontTx/>
              <a:buNone/>
            </a:pPr>
            <a:r>
              <a:rPr lang="en-US" sz="2800" b="1" smtClean="0"/>
              <a:t>Proximal/Distal</a:t>
            </a:r>
          </a:p>
          <a:p>
            <a:pPr eaLnBrk="1" hangingPunct="1">
              <a:buFontTx/>
              <a:buNone/>
            </a:pPr>
            <a:r>
              <a:rPr lang="en-US" sz="2800" b="1" smtClean="0"/>
              <a:t>Superficial/Deep</a:t>
            </a:r>
          </a:p>
        </p:txBody>
      </p:sp>
      <p:pic>
        <p:nvPicPr>
          <p:cNvPr id="37892" name="Picture 5" descr="170266"/>
          <p:cNvPicPr>
            <a:picLocks noGrp="1" noChangeAspect="1" noChangeArrowheads="1"/>
          </p:cNvPicPr>
          <p:nvPr>
            <p:ph type="clipArt" sz="half" idx="2"/>
          </p:nvPr>
        </p:nvPicPr>
        <p:blipFill>
          <a:blip r:embed="rId2" cstate="print"/>
          <a:srcRect/>
          <a:stretch>
            <a:fillRect/>
          </a:stretch>
        </p:blipFill>
        <p:spPr>
          <a:xfrm>
            <a:off x="4419600" y="1828800"/>
            <a:ext cx="4495800" cy="47244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ecuredownload.lww.com/downloads/thePoint/9780781762748_Moore/9780781773553_IR/Image_Bank/jpg/labeled/moore-fig02-02a.jpg"/>
          <p:cNvPicPr>
            <a:picLocks noChangeAspect="1" noChangeArrowheads="1"/>
          </p:cNvPicPr>
          <p:nvPr/>
        </p:nvPicPr>
        <p:blipFill>
          <a:blip r:embed="rId2" cstate="print"/>
          <a:srcRect/>
          <a:stretch>
            <a:fillRect/>
          </a:stretch>
        </p:blipFill>
        <p:spPr bwMode="auto">
          <a:xfrm>
            <a:off x="1652588" y="381000"/>
            <a:ext cx="6119812" cy="630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381000"/>
            <a:ext cx="8839200" cy="1143000"/>
          </a:xfrm>
          <a:prstGeom prst="rect">
            <a:avLst/>
          </a:prstGeom>
        </p:spPr>
        <p:txBody>
          <a:bodyPr/>
          <a:lstStyle/>
          <a:p>
            <a:pPr algn="ctr" eaLnBrk="0" hangingPunct="0">
              <a:defRPr/>
            </a:pPr>
            <a:r>
              <a:rPr lang="en-US" sz="4400" b="1" kern="0">
                <a:latin typeface="+mj-lt"/>
                <a:ea typeface="+mj-ea"/>
                <a:cs typeface="+mj-cs"/>
              </a:rPr>
              <a:t>Hypothetico-Deductive Method</a:t>
            </a:r>
          </a:p>
        </p:txBody>
      </p:sp>
      <p:sp>
        <p:nvSpPr>
          <p:cNvPr id="4" name="Rectangle 3"/>
          <p:cNvSpPr txBox="1">
            <a:spLocks noChangeArrowheads="1"/>
          </p:cNvSpPr>
          <p:nvPr/>
        </p:nvSpPr>
        <p:spPr>
          <a:xfrm>
            <a:off x="381000" y="1219200"/>
            <a:ext cx="8763000" cy="5257800"/>
          </a:xfrm>
          <a:prstGeom prst="rect">
            <a:avLst/>
          </a:prstGeom>
        </p:spPr>
        <p:txBody>
          <a:bodyPr/>
          <a:lstStyle/>
          <a:p>
            <a:pPr marL="342900" indent="-342900" eaLnBrk="0" hangingPunct="0">
              <a:spcBef>
                <a:spcPct val="20000"/>
              </a:spcBef>
              <a:defRPr/>
            </a:pPr>
            <a:r>
              <a:rPr lang="en-US" sz="2000" b="1" i="1" kern="0" dirty="0" smtClean="0">
                <a:latin typeface="+mn-lt"/>
              </a:rPr>
              <a:t>This method involves the development of a Hypothesis, an educated speculation or reasonable answer to a specific question.  Most of what we hold as truth in Physiology comes from this method </a:t>
            </a:r>
          </a:p>
          <a:p>
            <a:pPr marL="342900" indent="-342900" eaLnBrk="0" hangingPunct="0">
              <a:spcBef>
                <a:spcPct val="20000"/>
              </a:spcBef>
              <a:buFont typeface="Arial" pitchFamily="34" charset="0"/>
              <a:buChar char="•"/>
              <a:defRPr/>
            </a:pPr>
            <a:endParaRPr lang="en-US" sz="1100" b="1" kern="0" dirty="0" smtClean="0">
              <a:latin typeface="+mn-lt"/>
            </a:endParaRPr>
          </a:p>
          <a:p>
            <a:pPr marL="342900" indent="-342900" eaLnBrk="0" hangingPunct="0">
              <a:spcBef>
                <a:spcPct val="20000"/>
              </a:spcBef>
              <a:buFontTx/>
              <a:buChar char="•"/>
              <a:defRPr/>
            </a:pPr>
            <a:r>
              <a:rPr lang="en-US" b="1" kern="0" dirty="0" smtClean="0">
                <a:latin typeface="+mn-lt"/>
              </a:rPr>
              <a:t>A Good hypothesis is:</a:t>
            </a:r>
            <a:endParaRPr lang="en-US" b="1" kern="0" dirty="0">
              <a:latin typeface="+mn-lt"/>
            </a:endParaRPr>
          </a:p>
          <a:p>
            <a:pPr marL="742950" lvl="1" indent="-285750" eaLnBrk="0" hangingPunct="0">
              <a:spcBef>
                <a:spcPct val="20000"/>
              </a:spcBef>
              <a:buFontTx/>
              <a:buChar char="–"/>
              <a:defRPr/>
            </a:pPr>
            <a:r>
              <a:rPr lang="en-US" sz="2000" b="1" i="1" kern="0" dirty="0">
                <a:latin typeface="+mn-lt"/>
              </a:rPr>
              <a:t>consistent with what is already </a:t>
            </a:r>
            <a:r>
              <a:rPr lang="en-US" sz="2000" b="1" i="1" kern="0" dirty="0" smtClean="0">
                <a:latin typeface="+mn-lt"/>
              </a:rPr>
              <a:t>known regarding a question</a:t>
            </a:r>
            <a:endParaRPr lang="en-US" sz="2000" b="1" i="1" kern="0" dirty="0">
              <a:latin typeface="+mn-lt"/>
            </a:endParaRPr>
          </a:p>
          <a:p>
            <a:pPr marL="742950" lvl="1" indent="-285750" eaLnBrk="0" hangingPunct="0">
              <a:spcBef>
                <a:spcPct val="20000"/>
              </a:spcBef>
              <a:buFontTx/>
              <a:buChar char="–"/>
              <a:defRPr/>
            </a:pPr>
            <a:r>
              <a:rPr lang="en-US" sz="2000" b="1" i="1" kern="0" dirty="0">
                <a:latin typeface="+mn-lt"/>
              </a:rPr>
              <a:t>testable </a:t>
            </a:r>
            <a:r>
              <a:rPr lang="en-US" sz="2000" b="1" i="1" kern="0" dirty="0" smtClean="0">
                <a:latin typeface="+mn-lt"/>
              </a:rPr>
              <a:t>through experiments and observations</a:t>
            </a:r>
          </a:p>
          <a:p>
            <a:pPr marL="742950" lvl="1" indent="-285750" eaLnBrk="0" hangingPunct="0">
              <a:spcBef>
                <a:spcPct val="20000"/>
              </a:spcBef>
              <a:buFontTx/>
              <a:buChar char="–"/>
              <a:defRPr/>
            </a:pPr>
            <a:r>
              <a:rPr lang="en-US" sz="2000" b="1" i="1" kern="0" dirty="0" smtClean="0">
                <a:latin typeface="+mn-lt"/>
              </a:rPr>
              <a:t>falsifiable </a:t>
            </a:r>
            <a:r>
              <a:rPr lang="en-US" sz="2000" b="1" i="1" kern="0" dirty="0">
                <a:latin typeface="+mn-lt"/>
              </a:rPr>
              <a:t>with </a:t>
            </a:r>
            <a:r>
              <a:rPr lang="en-US" sz="2000" b="1" i="1" kern="0" dirty="0" smtClean="0">
                <a:latin typeface="+mn-lt"/>
              </a:rPr>
              <a:t>credible evidence and observations</a:t>
            </a:r>
          </a:p>
          <a:p>
            <a:pPr marL="742950" lvl="1" indent="-285750" eaLnBrk="0" hangingPunct="0">
              <a:spcBef>
                <a:spcPct val="20000"/>
              </a:spcBef>
              <a:buFontTx/>
              <a:buChar char="–"/>
              <a:defRPr/>
            </a:pPr>
            <a:endParaRPr lang="en-US" sz="2000" b="1" i="1" kern="0" dirty="0">
              <a:latin typeface="+mn-lt"/>
            </a:endParaRPr>
          </a:p>
          <a:p>
            <a:pPr marL="342900" indent="-342900" eaLnBrk="0" hangingPunct="0">
              <a:spcBef>
                <a:spcPct val="20000"/>
              </a:spcBef>
              <a:buFontTx/>
              <a:buChar char="•"/>
              <a:defRPr/>
            </a:pPr>
            <a:r>
              <a:rPr lang="en-US" b="1" kern="0" dirty="0">
                <a:latin typeface="+mn-lt"/>
              </a:rPr>
              <a:t>Hypotheses are written as If-Then </a:t>
            </a:r>
            <a:r>
              <a:rPr lang="en-US" b="1" kern="0" dirty="0" smtClean="0">
                <a:latin typeface="+mn-lt"/>
              </a:rPr>
              <a:t>statements:</a:t>
            </a:r>
          </a:p>
          <a:p>
            <a:pPr marL="800100" lvl="1" indent="-342900" eaLnBrk="0" hangingPunct="0">
              <a:spcBef>
                <a:spcPct val="20000"/>
              </a:spcBef>
              <a:buFont typeface="Times New Roman" pitchFamily="18" charset="0"/>
              <a:buChar char="–"/>
              <a:defRPr/>
            </a:pPr>
            <a:r>
              <a:rPr lang="en-US" sz="2000" b="1" i="1" kern="0" dirty="0" smtClean="0">
                <a:latin typeface="+mn-lt"/>
              </a:rPr>
              <a:t>If  these observations are correct</a:t>
            </a:r>
          </a:p>
          <a:p>
            <a:pPr marL="800100" lvl="1" indent="-342900" eaLnBrk="0" hangingPunct="0">
              <a:spcBef>
                <a:spcPct val="20000"/>
              </a:spcBef>
              <a:buFont typeface="Times New Roman" pitchFamily="18" charset="0"/>
              <a:buChar char="–"/>
              <a:defRPr/>
            </a:pPr>
            <a:r>
              <a:rPr lang="en-US" sz="2000" b="1" i="1" kern="0" dirty="0" smtClean="0">
                <a:latin typeface="+mn-lt"/>
              </a:rPr>
              <a:t>Then this should be the outcome.</a:t>
            </a:r>
            <a:endParaRPr lang="en-US" sz="2000" b="1" i="1" kern="0"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305800" cy="1295400"/>
          </a:xfrm>
          <a:ln>
            <a:solidFill>
              <a:srgbClr val="FFFF66"/>
            </a:solidFill>
          </a:ln>
        </p:spPr>
        <p:txBody>
          <a:bodyPr/>
          <a:lstStyle/>
          <a:p>
            <a:pPr eaLnBrk="1" hangingPunct="1"/>
            <a:r>
              <a:rPr lang="en-US" sz="4000" smtClean="0">
                <a:solidFill>
                  <a:schemeClr val="tx1"/>
                </a:solidFill>
              </a:rPr>
              <a:t>Methods of dividing the Abdominopelvic cavity</a:t>
            </a:r>
          </a:p>
        </p:txBody>
      </p:sp>
      <p:pic>
        <p:nvPicPr>
          <p:cNvPr id="39939" name="Picture 3" descr="170269"/>
          <p:cNvPicPr>
            <a:picLocks noChangeAspect="1" noChangeArrowheads="1"/>
          </p:cNvPicPr>
          <p:nvPr/>
        </p:nvPicPr>
        <p:blipFill>
          <a:blip r:embed="rId2" cstate="print"/>
          <a:srcRect/>
          <a:stretch>
            <a:fillRect/>
          </a:stretch>
        </p:blipFill>
        <p:spPr bwMode="auto">
          <a:xfrm>
            <a:off x="5029200" y="1790700"/>
            <a:ext cx="3752850" cy="5067300"/>
          </a:xfrm>
          <a:prstGeom prst="rect">
            <a:avLst/>
          </a:prstGeom>
          <a:noFill/>
          <a:ln w="9525">
            <a:noFill/>
            <a:miter lim="800000"/>
            <a:headEnd/>
            <a:tailEnd/>
          </a:ln>
        </p:spPr>
      </p:pic>
      <p:pic>
        <p:nvPicPr>
          <p:cNvPr id="39940" name="Picture 4" descr="170270"/>
          <p:cNvPicPr>
            <a:picLocks noChangeAspect="1" noChangeArrowheads="1"/>
          </p:cNvPicPr>
          <p:nvPr/>
        </p:nvPicPr>
        <p:blipFill>
          <a:blip r:embed="rId3" cstate="print"/>
          <a:srcRect/>
          <a:stretch>
            <a:fillRect/>
          </a:stretch>
        </p:blipFill>
        <p:spPr bwMode="auto">
          <a:xfrm>
            <a:off x="533400" y="1752600"/>
            <a:ext cx="414337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761999"/>
          </a:xfrm>
        </p:spPr>
        <p:txBody>
          <a:bodyPr/>
          <a:lstStyle/>
          <a:p>
            <a:r>
              <a:rPr lang="en-US" dirty="0" smtClean="0">
                <a:solidFill>
                  <a:schemeClr val="tx1"/>
                </a:solidFill>
              </a:rPr>
              <a:t>Deductive Reasoning or Logic</a:t>
            </a:r>
            <a:endParaRPr lang="en-US" dirty="0">
              <a:solidFill>
                <a:schemeClr val="tx1"/>
              </a:solidFill>
            </a:endParaRPr>
          </a:p>
        </p:txBody>
      </p:sp>
      <p:sp>
        <p:nvSpPr>
          <p:cNvPr id="3" name="Subtitle 2"/>
          <p:cNvSpPr>
            <a:spLocks noGrp="1"/>
          </p:cNvSpPr>
          <p:nvPr>
            <p:ph type="subTitle" idx="1"/>
          </p:nvPr>
        </p:nvSpPr>
        <p:spPr>
          <a:xfrm>
            <a:off x="685800" y="1066800"/>
            <a:ext cx="7924800" cy="4953000"/>
          </a:xfrm>
        </p:spPr>
        <p:txBody>
          <a:bodyPr/>
          <a:lstStyle/>
          <a:p>
            <a:pPr algn="l"/>
            <a:r>
              <a:rPr lang="en-US" sz="2000" b="1" dirty="0" smtClean="0"/>
              <a:t>Reasoning which constructs or evaluates deductive arguments. An argument is </a:t>
            </a:r>
            <a:r>
              <a:rPr lang="en-US" sz="2000" b="1" i="1" dirty="0" smtClean="0"/>
              <a:t>valid</a:t>
            </a:r>
            <a:r>
              <a:rPr lang="en-US" sz="2000" b="1" dirty="0" smtClean="0"/>
              <a:t> when it is impossible for both its premises to be true and its conclusion to be false.</a:t>
            </a:r>
          </a:p>
          <a:p>
            <a:pPr algn="l"/>
            <a:endParaRPr lang="en-US" sz="900" b="1" dirty="0" smtClean="0"/>
          </a:p>
          <a:p>
            <a:pPr algn="l"/>
            <a:r>
              <a:rPr lang="en-US" sz="2000" b="1" dirty="0" smtClean="0"/>
              <a:t>Consider the following arguments: </a:t>
            </a:r>
          </a:p>
          <a:p>
            <a:pPr marL="457200" indent="-457200" algn="l">
              <a:buAutoNum type="arabicPeriod"/>
            </a:pPr>
            <a:r>
              <a:rPr lang="en-US" sz="2000" b="1" i="1" dirty="0" smtClean="0"/>
              <a:t>All men are mortal </a:t>
            </a:r>
          </a:p>
          <a:p>
            <a:pPr marL="457200" indent="-457200" algn="l">
              <a:buAutoNum type="arabicPeriod"/>
            </a:pPr>
            <a:r>
              <a:rPr lang="en-US" sz="2000" b="1" i="1" dirty="0" smtClean="0"/>
              <a:t>Socrates is a man </a:t>
            </a:r>
          </a:p>
          <a:p>
            <a:pPr marL="457200" indent="-457200" algn="l">
              <a:buAutoNum type="arabicPeriod"/>
            </a:pPr>
            <a:r>
              <a:rPr lang="en-US" sz="2000" b="1" i="1" dirty="0" smtClean="0"/>
              <a:t>(Therefore) Socrates is mortal </a:t>
            </a:r>
          </a:p>
          <a:p>
            <a:pPr marL="457200" indent="-457200" algn="l"/>
            <a:r>
              <a:rPr lang="en-US" sz="2000" b="1" i="1" dirty="0" smtClean="0"/>
              <a:t> and </a:t>
            </a:r>
          </a:p>
          <a:p>
            <a:pPr marL="457200" indent="-457200" algn="l">
              <a:buAutoNum type="arabicPeriod"/>
            </a:pPr>
            <a:r>
              <a:rPr lang="en-US" sz="2000" b="1" i="1" dirty="0" smtClean="0"/>
              <a:t>Only quarterbacks eat steak. </a:t>
            </a:r>
          </a:p>
          <a:p>
            <a:pPr marL="457200" indent="-457200" algn="l">
              <a:buAutoNum type="arabicPeriod"/>
            </a:pPr>
            <a:r>
              <a:rPr lang="en-US" sz="2000" b="1" i="1" dirty="0" smtClean="0"/>
              <a:t>John eats steak. </a:t>
            </a:r>
          </a:p>
          <a:p>
            <a:pPr marL="457200" indent="-457200" algn="l">
              <a:buAutoNum type="arabicPeriod"/>
            </a:pPr>
            <a:r>
              <a:rPr lang="en-US" sz="2000" b="1" i="1" dirty="0" smtClean="0"/>
              <a:t>(Therefore,) John is a quarterback</a:t>
            </a:r>
          </a:p>
          <a:p>
            <a:pPr marL="457200" indent="-457200" algn="l"/>
            <a:endParaRPr lang="en-US" sz="2000" b="1" i="1" dirty="0" smtClean="0"/>
          </a:p>
          <a:p>
            <a:pPr marL="457200" indent="-457200" algn="l"/>
            <a:r>
              <a:rPr lang="en-US" sz="2000" b="1" i="1" dirty="0" smtClean="0"/>
              <a:t>In which is the premise and conclusion both correct?  Which argument is sound?</a:t>
            </a:r>
          </a:p>
          <a:p>
            <a:pPr marL="457200" indent="-457200" algn="l"/>
            <a:endParaRPr lang="en-US" sz="2000" i="1" dirty="0" smtClean="0"/>
          </a:p>
          <a:p>
            <a:pPr algn="l"/>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dirty="0">
                <a:latin typeface="+mj-lt"/>
                <a:ea typeface="+mj-ea"/>
                <a:cs typeface="+mj-cs"/>
              </a:rPr>
              <a:t>Proper Experimental Design</a:t>
            </a:r>
          </a:p>
        </p:txBody>
      </p:sp>
      <p:sp>
        <p:nvSpPr>
          <p:cNvPr id="4" name="Rectangle 3"/>
          <p:cNvSpPr txBox="1">
            <a:spLocks noChangeArrowheads="1"/>
          </p:cNvSpPr>
          <p:nvPr/>
        </p:nvSpPr>
        <p:spPr>
          <a:xfrm>
            <a:off x="457200" y="1219200"/>
            <a:ext cx="8382000" cy="4800600"/>
          </a:xfrm>
          <a:prstGeom prst="rect">
            <a:avLst/>
          </a:prstGeom>
        </p:spPr>
        <p:txBody>
          <a:bodyPr/>
          <a:lstStyle/>
          <a:p>
            <a:pPr marL="342900" indent="-342900" eaLnBrk="0" hangingPunct="0">
              <a:lnSpc>
                <a:spcPct val="90000"/>
              </a:lnSpc>
              <a:spcBef>
                <a:spcPct val="20000"/>
              </a:spcBef>
              <a:buFontTx/>
              <a:buChar char="•"/>
              <a:defRPr/>
            </a:pPr>
            <a:r>
              <a:rPr lang="en-US" b="1" kern="0" dirty="0">
                <a:latin typeface="+mn-lt"/>
              </a:rPr>
              <a:t>Sample size</a:t>
            </a:r>
          </a:p>
          <a:p>
            <a:pPr marL="742950" lvl="1" indent="-285750" eaLnBrk="0" hangingPunct="0">
              <a:lnSpc>
                <a:spcPct val="90000"/>
              </a:lnSpc>
              <a:spcBef>
                <a:spcPct val="20000"/>
              </a:spcBef>
              <a:buFont typeface="Times New Roman" pitchFamily="18" charset="0"/>
              <a:buChar char="–"/>
              <a:defRPr/>
            </a:pPr>
            <a:r>
              <a:rPr lang="en-US" sz="2000" b="1" i="1" kern="0" dirty="0">
                <a:latin typeface="+mn-lt"/>
              </a:rPr>
              <a:t> sufficient to prevent chance event</a:t>
            </a:r>
          </a:p>
          <a:p>
            <a:pPr marL="342900" indent="-342900" eaLnBrk="0" hangingPunct="0">
              <a:lnSpc>
                <a:spcPct val="90000"/>
              </a:lnSpc>
              <a:spcBef>
                <a:spcPct val="20000"/>
              </a:spcBef>
              <a:buFontTx/>
              <a:buChar char="•"/>
              <a:defRPr/>
            </a:pPr>
            <a:r>
              <a:rPr lang="en-US" b="1" kern="0" dirty="0">
                <a:latin typeface="+mn-lt"/>
              </a:rPr>
              <a:t>Control group and treatment group</a:t>
            </a:r>
          </a:p>
          <a:p>
            <a:pPr marL="742950" lvl="1" indent="-285750" eaLnBrk="0" hangingPunct="0">
              <a:lnSpc>
                <a:spcPct val="90000"/>
              </a:lnSpc>
              <a:spcBef>
                <a:spcPct val="20000"/>
              </a:spcBef>
              <a:buFontTx/>
              <a:buChar char="–"/>
              <a:defRPr/>
            </a:pPr>
            <a:r>
              <a:rPr lang="en-US" sz="2000" b="1" i="1" kern="0" dirty="0">
                <a:latin typeface="+mn-lt"/>
              </a:rPr>
              <a:t>identical treatment except for the variable being </a:t>
            </a:r>
          </a:p>
          <a:p>
            <a:pPr marL="742950" lvl="1" indent="-285750" eaLnBrk="0" hangingPunct="0">
              <a:lnSpc>
                <a:spcPct val="90000"/>
              </a:lnSpc>
              <a:spcBef>
                <a:spcPct val="20000"/>
              </a:spcBef>
              <a:buFontTx/>
              <a:buChar char="–"/>
              <a:defRPr/>
            </a:pPr>
            <a:r>
              <a:rPr lang="en-US" sz="2000" b="1" i="1" kern="0" dirty="0">
                <a:latin typeface="+mn-lt"/>
              </a:rPr>
              <a:t>	</a:t>
            </a:r>
            <a:r>
              <a:rPr lang="en-US" sz="2000" b="1" i="1" kern="0" dirty="0" smtClean="0">
                <a:latin typeface="+mn-lt"/>
              </a:rPr>
              <a:t>tested</a:t>
            </a:r>
          </a:p>
          <a:p>
            <a:pPr marL="742950" lvl="1" indent="-285750" eaLnBrk="0" hangingPunct="0">
              <a:lnSpc>
                <a:spcPct val="90000"/>
              </a:lnSpc>
              <a:spcBef>
                <a:spcPct val="20000"/>
              </a:spcBef>
              <a:buFontTx/>
              <a:buChar char="–"/>
              <a:defRPr/>
            </a:pPr>
            <a:r>
              <a:rPr lang="en-US" sz="2000" b="1" i="1" dirty="0" smtClean="0"/>
              <a:t>independent variable is typically the variable being manipulated or changed</a:t>
            </a:r>
          </a:p>
          <a:p>
            <a:pPr marL="742950" lvl="1" indent="-285750" eaLnBrk="0" hangingPunct="0">
              <a:lnSpc>
                <a:spcPct val="90000"/>
              </a:lnSpc>
              <a:spcBef>
                <a:spcPct val="20000"/>
              </a:spcBef>
              <a:buFontTx/>
              <a:buChar char="–"/>
              <a:defRPr/>
            </a:pPr>
            <a:r>
              <a:rPr lang="en-US" sz="2000" b="1" i="1" dirty="0" smtClean="0"/>
              <a:t>dependent variable is the observed result of the independent variable being manipulated.</a:t>
            </a:r>
            <a:endParaRPr lang="en-US" sz="2000" b="1" i="1" kern="0" dirty="0">
              <a:latin typeface="+mn-lt"/>
            </a:endParaRPr>
          </a:p>
          <a:p>
            <a:pPr marL="342900" indent="-342900" eaLnBrk="0" hangingPunct="0">
              <a:lnSpc>
                <a:spcPct val="90000"/>
              </a:lnSpc>
              <a:spcBef>
                <a:spcPct val="20000"/>
              </a:spcBef>
              <a:buFontTx/>
              <a:buChar char="•"/>
              <a:defRPr/>
            </a:pPr>
            <a:r>
              <a:rPr lang="en-US" b="1" kern="0" dirty="0">
                <a:latin typeface="+mn-lt"/>
              </a:rPr>
              <a:t>Prevention of psychosomatic effects </a:t>
            </a:r>
          </a:p>
          <a:p>
            <a:pPr marL="742950" lvl="1" indent="-285750" eaLnBrk="0" hangingPunct="0">
              <a:lnSpc>
                <a:spcPct val="90000"/>
              </a:lnSpc>
              <a:spcBef>
                <a:spcPct val="20000"/>
              </a:spcBef>
              <a:buFontTx/>
              <a:buChar char="–"/>
              <a:defRPr/>
            </a:pPr>
            <a:r>
              <a:rPr lang="en-US" sz="2000" b="1" i="1" kern="0" dirty="0">
                <a:latin typeface="+mn-lt"/>
              </a:rPr>
              <a:t>use of placebo in control group</a:t>
            </a:r>
          </a:p>
          <a:p>
            <a:pPr marL="342900" indent="-342900" eaLnBrk="0" hangingPunct="0">
              <a:spcBef>
                <a:spcPct val="20000"/>
              </a:spcBef>
              <a:buFontTx/>
              <a:buChar char="•"/>
              <a:defRPr/>
            </a:pPr>
            <a:r>
              <a:rPr lang="en-US" b="1" kern="0" dirty="0"/>
              <a:t>Experimenter bias </a:t>
            </a:r>
          </a:p>
          <a:p>
            <a:pPr marL="742950" lvl="1" indent="-285750" eaLnBrk="0" hangingPunct="0">
              <a:spcBef>
                <a:spcPct val="20000"/>
              </a:spcBef>
              <a:buFontTx/>
              <a:buChar char="–"/>
              <a:defRPr/>
            </a:pPr>
            <a:r>
              <a:rPr lang="en-US" sz="2000" b="1" i="1" kern="0" dirty="0"/>
              <a:t>prevented with double-blind study</a:t>
            </a:r>
          </a:p>
          <a:p>
            <a:pPr marL="342900" indent="-342900" eaLnBrk="0" hangingPunct="0">
              <a:spcBef>
                <a:spcPct val="20000"/>
              </a:spcBef>
              <a:buFontTx/>
              <a:buChar char="•"/>
              <a:defRPr/>
            </a:pPr>
            <a:endParaRPr lang="en-US" b="1" kern="0" dirty="0"/>
          </a:p>
          <a:p>
            <a:pPr marL="742950" lvl="1" indent="-285750" eaLnBrk="0" hangingPunct="0">
              <a:lnSpc>
                <a:spcPct val="90000"/>
              </a:lnSpc>
              <a:spcBef>
                <a:spcPct val="20000"/>
              </a:spcBef>
              <a:buFontTx/>
              <a:buChar char="–"/>
              <a:defRPr/>
            </a:pPr>
            <a:endParaRPr lang="en-US" b="1" kern="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09600" y="3124200"/>
            <a:ext cx="8229600" cy="838200"/>
          </a:xfrm>
          <a:prstGeom prst="rect">
            <a:avLst/>
          </a:prstGeom>
        </p:spPr>
        <p:txBody>
          <a:bodyPr/>
          <a:lstStyle/>
          <a:p>
            <a:pPr algn="ctr" eaLnBrk="0" hangingPunct="0">
              <a:defRPr/>
            </a:pPr>
            <a:r>
              <a:rPr lang="en-US" sz="4400" b="1" kern="0" dirty="0">
                <a:latin typeface="+mj-lt"/>
                <a:ea typeface="+mj-ea"/>
                <a:cs typeface="+mj-cs"/>
              </a:rPr>
              <a:t>Peer Review</a:t>
            </a:r>
          </a:p>
        </p:txBody>
      </p:sp>
      <p:sp>
        <p:nvSpPr>
          <p:cNvPr id="4" name="Rectangle 3"/>
          <p:cNvSpPr txBox="1">
            <a:spLocks noChangeArrowheads="1"/>
          </p:cNvSpPr>
          <p:nvPr/>
        </p:nvSpPr>
        <p:spPr>
          <a:xfrm>
            <a:off x="381000" y="4038600"/>
            <a:ext cx="8229600" cy="1905000"/>
          </a:xfrm>
          <a:prstGeom prst="rect">
            <a:avLst/>
          </a:prstGeom>
        </p:spPr>
        <p:txBody>
          <a:bodyPr/>
          <a:lstStyle/>
          <a:p>
            <a:pPr marL="342900" indent="-342900" eaLnBrk="0" hangingPunct="0">
              <a:spcBef>
                <a:spcPct val="20000"/>
              </a:spcBef>
              <a:buFontTx/>
              <a:buChar char="•"/>
              <a:defRPr/>
            </a:pPr>
            <a:r>
              <a:rPr lang="en-US" sz="2800" b="1" kern="0" dirty="0">
                <a:latin typeface="+mn-lt"/>
              </a:rPr>
              <a:t>Critical evaluation by other experts in the field</a:t>
            </a:r>
          </a:p>
          <a:p>
            <a:pPr marL="742950" lvl="1" indent="-285750" eaLnBrk="0" hangingPunct="0">
              <a:spcBef>
                <a:spcPct val="20000"/>
              </a:spcBef>
              <a:buFontTx/>
              <a:buChar char="–"/>
              <a:defRPr/>
            </a:pPr>
            <a:r>
              <a:rPr lang="en-US" sz="2000" b="1" i="1" kern="0" dirty="0">
                <a:latin typeface="+mn-lt"/>
              </a:rPr>
              <a:t>done prior to funding or publication</a:t>
            </a:r>
          </a:p>
          <a:p>
            <a:pPr marL="742950" lvl="1" indent="-285750" eaLnBrk="0" hangingPunct="0">
              <a:spcBef>
                <a:spcPct val="20000"/>
              </a:spcBef>
              <a:buFontTx/>
              <a:buChar char="–"/>
              <a:defRPr/>
            </a:pPr>
            <a:r>
              <a:rPr lang="en-US" sz="2000" b="1" i="1" kern="0" dirty="0">
                <a:latin typeface="+mn-lt"/>
              </a:rPr>
              <a:t>done by using verification and repeatability of resul</a:t>
            </a:r>
            <a:r>
              <a:rPr lang="en-US" sz="2000" b="1" kern="0" dirty="0">
                <a:latin typeface="+mn-lt"/>
              </a:rPr>
              <a:t>ts</a:t>
            </a:r>
          </a:p>
          <a:p>
            <a:pPr marL="342900" indent="-342900" eaLnBrk="0" hangingPunct="0">
              <a:spcBef>
                <a:spcPct val="20000"/>
              </a:spcBef>
              <a:buFontTx/>
              <a:buChar char="•"/>
              <a:defRPr/>
            </a:pPr>
            <a:r>
              <a:rPr lang="en-US" sz="2800" b="1" kern="0" dirty="0">
                <a:latin typeface="+mn-lt"/>
              </a:rPr>
              <a:t>Ensures honesty, objectivity and quality in science</a:t>
            </a:r>
          </a:p>
        </p:txBody>
      </p:sp>
      <p:sp>
        <p:nvSpPr>
          <p:cNvPr id="5" name="Rectangle 4"/>
          <p:cNvSpPr/>
          <p:nvPr/>
        </p:nvSpPr>
        <p:spPr>
          <a:xfrm>
            <a:off x="457200" y="1295400"/>
            <a:ext cx="8077200" cy="1569660"/>
          </a:xfrm>
          <a:prstGeom prst="rect">
            <a:avLst/>
          </a:prstGeom>
        </p:spPr>
        <p:txBody>
          <a:bodyPr wrap="square">
            <a:spAutoFit/>
          </a:bodyPr>
          <a:lstStyle/>
          <a:p>
            <a:pPr marL="342900" indent="-342900" eaLnBrk="0" hangingPunct="0">
              <a:spcBef>
                <a:spcPct val="20000"/>
              </a:spcBef>
              <a:buFontTx/>
              <a:buChar char="•"/>
              <a:defRPr/>
            </a:pPr>
            <a:r>
              <a:rPr lang="en-US" sz="2800" b="1" kern="0" dirty="0" smtClean="0"/>
              <a:t>Statistical testing </a:t>
            </a:r>
          </a:p>
          <a:p>
            <a:pPr marL="742950" lvl="1" indent="-285750" eaLnBrk="0" hangingPunct="0">
              <a:spcBef>
                <a:spcPct val="20000"/>
              </a:spcBef>
              <a:buFontTx/>
              <a:buChar char="–"/>
              <a:defRPr/>
            </a:pPr>
            <a:r>
              <a:rPr lang="en-US" sz="2000" b="1" i="1" kern="0" dirty="0" smtClean="0"/>
              <a:t>difference between control and test subjects was not random variation</a:t>
            </a:r>
          </a:p>
          <a:p>
            <a:pPr marL="742950" lvl="1" indent="-285750" eaLnBrk="0" hangingPunct="0">
              <a:spcBef>
                <a:spcPct val="20000"/>
              </a:spcBef>
              <a:buFontTx/>
              <a:buChar char="–"/>
              <a:defRPr/>
            </a:pPr>
            <a:r>
              <a:rPr lang="en-US" sz="2000" b="1" i="1" kern="0" dirty="0" smtClean="0"/>
              <a:t>due to the variable being tested</a:t>
            </a:r>
            <a:endParaRPr lang="en-US" sz="2000" i="1" dirty="0"/>
          </a:p>
        </p:txBody>
      </p:sp>
      <p:sp>
        <p:nvSpPr>
          <p:cNvPr id="6" name="Rectangle 5"/>
          <p:cNvSpPr/>
          <p:nvPr/>
        </p:nvSpPr>
        <p:spPr>
          <a:xfrm>
            <a:off x="381000" y="457200"/>
            <a:ext cx="8382000" cy="646331"/>
          </a:xfrm>
          <a:prstGeom prst="rect">
            <a:avLst/>
          </a:prstGeom>
        </p:spPr>
        <p:txBody>
          <a:bodyPr wrap="square">
            <a:spAutoFit/>
          </a:bodyPr>
          <a:lstStyle/>
          <a:p>
            <a:pPr algn="ctr" eaLnBrk="0" hangingPunct="0">
              <a:defRPr/>
            </a:pPr>
            <a:r>
              <a:rPr lang="en-US" sz="3600" b="1" kern="0" dirty="0" smtClean="0"/>
              <a:t>Proper Experimental Design</a:t>
            </a:r>
            <a:endParaRPr lang="en-US" sz="3600" b="1" kern="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xfrm>
            <a:off x="6553200" y="6245225"/>
            <a:ext cx="2133600" cy="476250"/>
          </a:xfrm>
          <a:noFill/>
        </p:spPr>
        <p:txBody>
          <a:bodyPr/>
          <a:lstStyle/>
          <a:p>
            <a:r>
              <a:rPr lang="en-US" smtClean="0">
                <a:latin typeface="Times New Roman" pitchFamily="-12" charset="0"/>
              </a:rPr>
              <a:t>1-</a:t>
            </a:r>
            <a:fld id="{5F2515A0-8004-483C-B565-6FDD70731B2F}" type="slidenum">
              <a:rPr lang="en-US" smtClean="0">
                <a:latin typeface="Times New Roman" pitchFamily="-12" charset="0"/>
              </a:rPr>
              <a:pPr/>
              <a:t>8</a:t>
            </a:fld>
            <a:endParaRPr lang="en-US" smtClean="0">
              <a:latin typeface="Times New Roman" pitchFamily="-12" charset="0"/>
            </a:endParaRPr>
          </a:p>
        </p:txBody>
      </p:sp>
      <p:sp>
        <p:nvSpPr>
          <p:cNvPr id="3" name="Rectangle 2"/>
          <p:cNvSpPr txBox="1">
            <a:spLocks noChangeArrowheads="1"/>
          </p:cNvSpPr>
          <p:nvPr/>
        </p:nvSpPr>
        <p:spPr>
          <a:xfrm>
            <a:off x="457200" y="274638"/>
            <a:ext cx="8229600" cy="944562"/>
          </a:xfrm>
          <a:prstGeom prst="rect">
            <a:avLst/>
          </a:prstGeom>
        </p:spPr>
        <p:txBody>
          <a:bodyPr/>
          <a:lstStyle/>
          <a:p>
            <a:pPr algn="ctr" eaLnBrk="0" hangingPunct="0">
              <a:defRPr/>
            </a:pPr>
            <a:r>
              <a:rPr lang="en-US" sz="4400" b="1" kern="0" dirty="0">
                <a:latin typeface="+mj-lt"/>
                <a:ea typeface="+mj-ea"/>
                <a:cs typeface="+mj-cs"/>
              </a:rPr>
              <a:t>Facts, Laws and Theories</a:t>
            </a:r>
          </a:p>
        </p:txBody>
      </p:sp>
      <p:sp>
        <p:nvSpPr>
          <p:cNvPr id="4" name="Rectangle 3"/>
          <p:cNvSpPr txBox="1">
            <a:spLocks noChangeArrowheads="1"/>
          </p:cNvSpPr>
          <p:nvPr/>
        </p:nvSpPr>
        <p:spPr>
          <a:xfrm>
            <a:off x="609600" y="1447800"/>
            <a:ext cx="8077200" cy="4724400"/>
          </a:xfrm>
          <a:prstGeom prst="rect">
            <a:avLst/>
          </a:prstGeom>
        </p:spPr>
        <p:txBody>
          <a:bodyPr/>
          <a:lstStyle/>
          <a:p>
            <a:pPr marL="342900" indent="-342900" eaLnBrk="0" hangingPunct="0">
              <a:spcBef>
                <a:spcPct val="20000"/>
              </a:spcBef>
              <a:buFontTx/>
              <a:buChar char="•"/>
              <a:defRPr/>
            </a:pPr>
            <a:r>
              <a:rPr lang="en-US" sz="2800" b="1" kern="0" dirty="0">
                <a:latin typeface="+mn-lt"/>
              </a:rPr>
              <a:t>Scientific fact</a:t>
            </a:r>
          </a:p>
          <a:p>
            <a:pPr marL="742950" lvl="1" indent="-285750" eaLnBrk="0" hangingPunct="0">
              <a:spcBef>
                <a:spcPct val="20000"/>
              </a:spcBef>
              <a:buFontTx/>
              <a:buChar char="–"/>
              <a:defRPr/>
            </a:pPr>
            <a:r>
              <a:rPr lang="en-US" sz="2000" b="1" i="1" kern="0" dirty="0">
                <a:latin typeface="+mn-lt"/>
              </a:rPr>
              <a:t>information independently </a:t>
            </a:r>
            <a:r>
              <a:rPr lang="en-US" sz="2000" b="1" i="1" kern="0" dirty="0" smtClean="0">
                <a:latin typeface="+mn-lt"/>
              </a:rPr>
              <a:t>observed and verified </a:t>
            </a:r>
            <a:endParaRPr lang="en-US" sz="2000" b="1" i="1" kern="0" dirty="0">
              <a:latin typeface="+mn-lt"/>
            </a:endParaRPr>
          </a:p>
          <a:p>
            <a:pPr marL="342900" indent="-342900" eaLnBrk="0" hangingPunct="0">
              <a:spcBef>
                <a:spcPct val="20000"/>
              </a:spcBef>
              <a:buFontTx/>
              <a:buChar char="•"/>
              <a:defRPr/>
            </a:pPr>
            <a:r>
              <a:rPr lang="en-US" sz="2800" b="1" kern="0" dirty="0">
                <a:latin typeface="+mn-lt"/>
              </a:rPr>
              <a:t>Law of nature</a:t>
            </a:r>
          </a:p>
          <a:p>
            <a:pPr marL="742950" lvl="1" indent="-285750" eaLnBrk="0" hangingPunct="0">
              <a:spcBef>
                <a:spcPct val="20000"/>
              </a:spcBef>
              <a:buFontTx/>
              <a:buChar char="–"/>
              <a:defRPr/>
            </a:pPr>
            <a:r>
              <a:rPr lang="en-US" sz="2000" b="1" i="1" kern="0" dirty="0">
                <a:latin typeface="+mn-lt"/>
              </a:rPr>
              <a:t>description of the way matter and energy behave </a:t>
            </a:r>
          </a:p>
          <a:p>
            <a:pPr marL="742950" lvl="1" indent="-285750" eaLnBrk="0" hangingPunct="0">
              <a:spcBef>
                <a:spcPct val="20000"/>
              </a:spcBef>
              <a:buFontTx/>
              <a:buChar char="–"/>
              <a:defRPr/>
            </a:pPr>
            <a:r>
              <a:rPr lang="en-US" sz="2000" b="1" i="1" kern="0" dirty="0">
                <a:latin typeface="+mn-lt"/>
              </a:rPr>
              <a:t>results from inductive reasoning and repeated observations</a:t>
            </a:r>
          </a:p>
          <a:p>
            <a:pPr marL="742950" lvl="1" indent="-285750" eaLnBrk="0" hangingPunct="0">
              <a:spcBef>
                <a:spcPct val="20000"/>
              </a:spcBef>
              <a:buFontTx/>
              <a:buChar char="–"/>
              <a:defRPr/>
            </a:pPr>
            <a:r>
              <a:rPr lang="en-US" sz="2000" b="1" i="1" kern="0" dirty="0">
                <a:latin typeface="+mn-lt"/>
              </a:rPr>
              <a:t>written as verbal statements or mathematical formulae</a:t>
            </a:r>
          </a:p>
          <a:p>
            <a:pPr marL="342900" indent="-342900" eaLnBrk="0" hangingPunct="0">
              <a:spcBef>
                <a:spcPct val="20000"/>
              </a:spcBef>
              <a:buFontTx/>
              <a:buChar char="•"/>
              <a:defRPr/>
            </a:pPr>
            <a:r>
              <a:rPr lang="en-US" sz="2800" b="1" kern="0" dirty="0">
                <a:latin typeface="+mn-lt"/>
              </a:rPr>
              <a:t>Theory</a:t>
            </a:r>
          </a:p>
          <a:p>
            <a:pPr marL="742950" lvl="1" indent="-285750" eaLnBrk="0" hangingPunct="0">
              <a:spcBef>
                <a:spcPct val="20000"/>
              </a:spcBef>
              <a:buFontTx/>
              <a:buChar char="–"/>
              <a:defRPr/>
            </a:pPr>
            <a:r>
              <a:rPr lang="en-US" sz="2000" b="1" i="1" kern="0" dirty="0">
                <a:latin typeface="+mn-lt"/>
              </a:rPr>
              <a:t>summary of conclusions drawn from observable </a:t>
            </a:r>
            <a:r>
              <a:rPr lang="en-US" sz="2000" b="1" i="1" kern="0" dirty="0" smtClean="0">
                <a:latin typeface="+mn-lt"/>
              </a:rPr>
              <a:t>facts</a:t>
            </a:r>
          </a:p>
          <a:p>
            <a:pPr marL="742950" lvl="1" indent="-285750" eaLnBrk="0" hangingPunct="0">
              <a:spcBef>
                <a:spcPct val="20000"/>
              </a:spcBef>
              <a:buFontTx/>
              <a:buChar char="–"/>
              <a:defRPr/>
            </a:pPr>
            <a:r>
              <a:rPr lang="en-US" sz="2000" b="1" i="1" kern="0" dirty="0" smtClean="0">
                <a:latin typeface="+mn-lt"/>
              </a:rPr>
              <a:t>Not merely a guess or </a:t>
            </a:r>
            <a:r>
              <a:rPr lang="en-US" sz="2000" b="1" i="1" kern="0" dirty="0" err="1" smtClean="0">
                <a:latin typeface="+mn-lt"/>
              </a:rPr>
              <a:t>conjuecture</a:t>
            </a:r>
            <a:endParaRPr lang="en-US" sz="2000" b="1" i="1" kern="0" dirty="0">
              <a:latin typeface="+mn-lt"/>
            </a:endParaRPr>
          </a:p>
          <a:p>
            <a:pPr marL="742950" lvl="1" indent="-285750" eaLnBrk="0" hangingPunct="0">
              <a:spcBef>
                <a:spcPct val="20000"/>
              </a:spcBef>
              <a:buFontTx/>
              <a:buChar char="–"/>
              <a:defRPr/>
            </a:pPr>
            <a:r>
              <a:rPr lang="en-US" sz="2000" b="1" i="1" kern="0" dirty="0">
                <a:latin typeface="+mn-lt"/>
              </a:rPr>
              <a:t>it provides explanations and predictions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6629400" cy="685800"/>
          </a:xfrm>
        </p:spPr>
        <p:txBody>
          <a:bodyPr/>
          <a:lstStyle/>
          <a:p>
            <a:pPr algn="l" eaLnBrk="1" hangingPunct="1"/>
            <a:r>
              <a:rPr lang="en-US" sz="3200" smtClean="0">
                <a:solidFill>
                  <a:schemeClr val="tx1"/>
                </a:solidFill>
              </a:rPr>
              <a:t/>
            </a:r>
            <a:br>
              <a:rPr lang="en-US" sz="3200" smtClean="0">
                <a:solidFill>
                  <a:schemeClr val="tx1"/>
                </a:solidFill>
              </a:rPr>
            </a:br>
            <a:r>
              <a:rPr lang="en-US" sz="3200" b="1" smtClean="0">
                <a:solidFill>
                  <a:schemeClr val="tx1"/>
                </a:solidFill>
              </a:rPr>
              <a:t>An Introduction to the Human</a:t>
            </a:r>
            <a:r>
              <a:rPr lang="en-US" sz="3200" smtClean="0">
                <a:solidFill>
                  <a:schemeClr val="tx1"/>
                </a:solidFill>
              </a:rPr>
              <a:t> </a:t>
            </a:r>
            <a:r>
              <a:rPr lang="en-US" sz="3200" b="1" smtClean="0">
                <a:solidFill>
                  <a:schemeClr val="tx1"/>
                </a:solidFill>
              </a:rPr>
              <a:t>Body</a:t>
            </a:r>
          </a:p>
        </p:txBody>
      </p:sp>
      <p:sp>
        <p:nvSpPr>
          <p:cNvPr id="9219" name="Rectangle 3"/>
          <p:cNvSpPr>
            <a:spLocks noGrp="1" noChangeArrowheads="1"/>
          </p:cNvSpPr>
          <p:nvPr>
            <p:ph type="body" idx="1"/>
          </p:nvPr>
        </p:nvSpPr>
        <p:spPr>
          <a:xfrm>
            <a:off x="685800" y="1524000"/>
            <a:ext cx="8458200" cy="4953000"/>
          </a:xfrm>
        </p:spPr>
        <p:txBody>
          <a:bodyPr/>
          <a:lstStyle/>
          <a:p>
            <a:pPr eaLnBrk="1" hangingPunct="1"/>
            <a:r>
              <a:rPr lang="en-US" dirty="0" smtClean="0"/>
              <a:t>Anatomy</a:t>
            </a:r>
          </a:p>
          <a:p>
            <a:pPr lvl="1" eaLnBrk="1" hangingPunct="1"/>
            <a:r>
              <a:rPr lang="en-US" i="1" dirty="0" smtClean="0"/>
              <a:t>science of structure</a:t>
            </a:r>
          </a:p>
          <a:p>
            <a:pPr lvl="1" eaLnBrk="1" hangingPunct="1"/>
            <a:r>
              <a:rPr lang="en-US" i="1" dirty="0" smtClean="0"/>
              <a:t>relationships revealed by dissection (cutting apart)</a:t>
            </a:r>
          </a:p>
          <a:p>
            <a:pPr lvl="1" eaLnBrk="1" hangingPunct="1"/>
            <a:r>
              <a:rPr lang="en-US" i="1" dirty="0" smtClean="0"/>
              <a:t>imaging techniques</a:t>
            </a:r>
          </a:p>
          <a:p>
            <a:pPr eaLnBrk="1" hangingPunct="1"/>
            <a:r>
              <a:rPr lang="en-US" dirty="0" smtClean="0"/>
              <a:t>Physiology</a:t>
            </a:r>
          </a:p>
          <a:p>
            <a:pPr lvl="1" eaLnBrk="1" hangingPunct="1"/>
            <a:r>
              <a:rPr lang="en-US" i="1" dirty="0" smtClean="0"/>
              <a:t>science of body functions</a:t>
            </a:r>
          </a:p>
          <a:p>
            <a:pPr lvl="1" eaLnBrk="1" hangingPunct="1"/>
            <a:r>
              <a:rPr lang="en-US" i="1" dirty="0" smtClean="0"/>
              <a:t>normal adult physiology is studied in this class</a:t>
            </a:r>
          </a:p>
          <a:p>
            <a:pPr lvl="1" eaLnBrk="1" hangingPunct="1"/>
            <a:r>
              <a:rPr lang="en-US" i="1" dirty="0" smtClean="0"/>
              <a:t>some genetic variations occur</a:t>
            </a:r>
          </a:p>
        </p:txBody>
      </p:sp>
      <p:pic>
        <p:nvPicPr>
          <p:cNvPr id="9220" name="Picture 4" descr="wiley_tab_ch01"/>
          <p:cNvPicPr>
            <a:picLocks noChangeAspect="1" noChangeArrowheads="1"/>
          </p:cNvPicPr>
          <p:nvPr/>
        </p:nvPicPr>
        <p:blipFill>
          <a:blip r:embed="rId3" cstate="print"/>
          <a:srcRect/>
          <a:stretch>
            <a:fillRect/>
          </a:stretch>
        </p:blipFill>
        <p:spPr bwMode="auto">
          <a:xfrm>
            <a:off x="8001000" y="304800"/>
            <a:ext cx="835025" cy="120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1296</Words>
  <Application>Microsoft Office PowerPoint</Application>
  <PresentationFormat>On-screen Show (4:3)</PresentationFormat>
  <Paragraphs>254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Bio&amp; 241  Unit 1 / Lecture 1</vt:lpstr>
      <vt:lpstr>Slide 2</vt:lpstr>
      <vt:lpstr>Slide 3</vt:lpstr>
      <vt:lpstr>Slide 4</vt:lpstr>
      <vt:lpstr>Deductive Reasoning or Logic</vt:lpstr>
      <vt:lpstr>Slide 6</vt:lpstr>
      <vt:lpstr>Slide 7</vt:lpstr>
      <vt:lpstr>Slide 8</vt:lpstr>
      <vt:lpstr> An Introduction to the Human Body</vt:lpstr>
      <vt:lpstr>ANATOMY AND PHYSIOLOGY DEFINED</vt:lpstr>
      <vt:lpstr>ANATOMY AND PHYSIOLOGY DEFINED</vt:lpstr>
      <vt:lpstr>Structural Organization of Matter</vt:lpstr>
      <vt:lpstr>Structural Organization of Matter</vt:lpstr>
      <vt:lpstr>Structural Organization of Matter</vt:lpstr>
      <vt:lpstr>Structural Organization of Matter</vt:lpstr>
      <vt:lpstr>Structural Organization of Matter</vt:lpstr>
      <vt:lpstr>Structural Organization of Matter</vt:lpstr>
      <vt:lpstr>Basic Life Processes</vt:lpstr>
      <vt:lpstr>Basic Life Processes</vt:lpstr>
      <vt:lpstr>Basic Life Processes</vt:lpstr>
      <vt:lpstr>Basic Life Processes</vt:lpstr>
      <vt:lpstr>Control of Homeostasis</vt:lpstr>
      <vt:lpstr>CONTROL OF HOMEOSTASIS</vt:lpstr>
      <vt:lpstr>Example of Homeostasis Fluid balance in the Body</vt:lpstr>
      <vt:lpstr>Components of Feedback Loop</vt:lpstr>
      <vt:lpstr>Basic Components of a Negative Feedback System </vt:lpstr>
      <vt:lpstr>Slide 27</vt:lpstr>
      <vt:lpstr>Basic Components of a Positive Feedback System </vt:lpstr>
      <vt:lpstr>Homeostatic Imbalances</vt:lpstr>
      <vt:lpstr>Homeostatic Imbalances</vt:lpstr>
      <vt:lpstr>Anatomical Position</vt:lpstr>
      <vt:lpstr>Basic Anatomical Terminology</vt:lpstr>
      <vt:lpstr>Basic Anatomical Terminology</vt:lpstr>
      <vt:lpstr>Reclining Position</vt:lpstr>
      <vt:lpstr>Basic body planes or sections</vt:lpstr>
      <vt:lpstr>Example of how planes  would cut the brain</vt:lpstr>
      <vt:lpstr>Two Principal Body Cavities and their Subdivisions</vt:lpstr>
      <vt:lpstr>Directional Terms Used to Describe the Position of one Structure to Another</vt:lpstr>
      <vt:lpstr>Slide 39</vt:lpstr>
      <vt:lpstr>Methods of dividing the Abdominopelvic cavity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Blevins</dc:creator>
  <cp:lastModifiedBy>GaryB</cp:lastModifiedBy>
  <cp:revision>64</cp:revision>
  <dcterms:created xsi:type="dcterms:W3CDTF">2002-03-31T22:41:41Z</dcterms:created>
  <dcterms:modified xsi:type="dcterms:W3CDTF">2009-12-16T20:58:23Z</dcterms:modified>
</cp:coreProperties>
</file>